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259" r:id="rId3"/>
    <p:sldId id="316" r:id="rId4"/>
    <p:sldId id="272" r:id="rId5"/>
    <p:sldId id="311" r:id="rId6"/>
    <p:sldId id="308" r:id="rId7"/>
    <p:sldId id="283" r:id="rId8"/>
    <p:sldId id="282" r:id="rId9"/>
    <p:sldId id="312" r:id="rId10"/>
    <p:sldId id="314" r:id="rId11"/>
    <p:sldId id="309" r:id="rId12"/>
    <p:sldId id="310" r:id="rId13"/>
    <p:sldId id="349" r:id="rId14"/>
    <p:sldId id="330" r:id="rId15"/>
    <p:sldId id="331" r:id="rId16"/>
    <p:sldId id="332" r:id="rId17"/>
    <p:sldId id="333" r:id="rId18"/>
    <p:sldId id="334" r:id="rId19"/>
    <p:sldId id="351" r:id="rId20"/>
    <p:sldId id="335" r:id="rId21"/>
    <p:sldId id="336" r:id="rId22"/>
    <p:sldId id="337" r:id="rId23"/>
    <p:sldId id="338" r:id="rId24"/>
    <p:sldId id="339" r:id="rId25"/>
    <p:sldId id="340" r:id="rId26"/>
    <p:sldId id="341" r:id="rId27"/>
    <p:sldId id="342" r:id="rId28"/>
    <p:sldId id="343" r:id="rId29"/>
    <p:sldId id="344" r:id="rId30"/>
    <p:sldId id="345" r:id="rId31"/>
    <p:sldId id="346" r:id="rId32"/>
    <p:sldId id="347" r:id="rId33"/>
    <p:sldId id="350" r:id="rId34"/>
    <p:sldId id="322" r:id="rId35"/>
    <p:sldId id="313" r:id="rId36"/>
    <p:sldId id="263" r:id="rId37"/>
  </p:sldIdLst>
  <p:sldSz cx="9144000" cy="6858000" type="screen4x3"/>
  <p:notesSz cx="6735763" cy="98663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50" autoAdjust="0"/>
    <p:restoredTop sz="97849" autoAdjust="0"/>
  </p:normalViewPr>
  <p:slideViewPr>
    <p:cSldViewPr>
      <p:cViewPr>
        <p:scale>
          <a:sx n="89" d="100"/>
          <a:sy n="89" d="100"/>
        </p:scale>
        <p:origin x="-600" y="-3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2919031" cy="492780"/>
          </a:xfrm>
          <a:prstGeom prst="rect">
            <a:avLst/>
          </a:prstGeom>
        </p:spPr>
        <p:txBody>
          <a:bodyPr vert="horz" lIns="87578" tIns="43790" rIns="87578" bIns="43790" rtlCol="0"/>
          <a:lstStyle>
            <a:lvl1pPr algn="l">
              <a:defRPr sz="1200"/>
            </a:lvl1pPr>
          </a:lstStyle>
          <a:p>
            <a:endParaRPr lang="es-ES"/>
          </a:p>
        </p:txBody>
      </p:sp>
      <p:sp>
        <p:nvSpPr>
          <p:cNvPr id="3" name="2 Marcador de fecha"/>
          <p:cNvSpPr>
            <a:spLocks noGrp="1"/>
          </p:cNvSpPr>
          <p:nvPr>
            <p:ph type="dt" sz="quarter" idx="1"/>
          </p:nvPr>
        </p:nvSpPr>
        <p:spPr>
          <a:xfrm>
            <a:off x="3815226" y="0"/>
            <a:ext cx="2919031" cy="492780"/>
          </a:xfrm>
          <a:prstGeom prst="rect">
            <a:avLst/>
          </a:prstGeom>
        </p:spPr>
        <p:txBody>
          <a:bodyPr vert="horz" lIns="87578" tIns="43790" rIns="87578" bIns="43790" rtlCol="0"/>
          <a:lstStyle>
            <a:lvl1pPr algn="r">
              <a:defRPr sz="1200"/>
            </a:lvl1pPr>
          </a:lstStyle>
          <a:p>
            <a:fld id="{952141F2-20C2-4B57-9A1C-925C0A63956A}" type="datetimeFigureOut">
              <a:rPr lang="es-ES" smtClean="0"/>
              <a:pPr/>
              <a:t>19/03/2012</a:t>
            </a:fld>
            <a:endParaRPr lang="es-ES"/>
          </a:p>
        </p:txBody>
      </p:sp>
      <p:sp>
        <p:nvSpPr>
          <p:cNvPr id="4" name="3 Marcador de pie de página"/>
          <p:cNvSpPr>
            <a:spLocks noGrp="1"/>
          </p:cNvSpPr>
          <p:nvPr>
            <p:ph type="ftr" sz="quarter" idx="2"/>
          </p:nvPr>
        </p:nvSpPr>
        <p:spPr>
          <a:xfrm>
            <a:off x="1" y="9372002"/>
            <a:ext cx="2919031" cy="492780"/>
          </a:xfrm>
          <a:prstGeom prst="rect">
            <a:avLst/>
          </a:prstGeom>
        </p:spPr>
        <p:txBody>
          <a:bodyPr vert="horz" lIns="87578" tIns="43790" rIns="87578" bIns="4379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15226" y="9372002"/>
            <a:ext cx="2919031" cy="492780"/>
          </a:xfrm>
          <a:prstGeom prst="rect">
            <a:avLst/>
          </a:prstGeom>
        </p:spPr>
        <p:txBody>
          <a:bodyPr vert="horz" lIns="87578" tIns="43790" rIns="87578" bIns="43790" rtlCol="0" anchor="b"/>
          <a:lstStyle>
            <a:lvl1pPr algn="r">
              <a:defRPr sz="1200"/>
            </a:lvl1pPr>
          </a:lstStyle>
          <a:p>
            <a:fld id="{D9426E63-5144-4C76-A93D-F367B20FBF57}" type="slidenum">
              <a:rPr lang="es-ES" smtClean="0"/>
              <a:pPr/>
              <a:t>‹#›</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1"/>
            <a:ext cx="2918831" cy="493316"/>
          </a:xfrm>
          <a:prstGeom prst="rect">
            <a:avLst/>
          </a:prstGeom>
        </p:spPr>
        <p:txBody>
          <a:bodyPr vert="horz" lIns="94865" tIns="47433" rIns="94865" bIns="47433" rtlCol="0"/>
          <a:lstStyle>
            <a:lvl1pPr algn="l">
              <a:defRPr sz="1300"/>
            </a:lvl1pPr>
          </a:lstStyle>
          <a:p>
            <a:endParaRPr lang="es-ES"/>
          </a:p>
        </p:txBody>
      </p:sp>
      <p:sp>
        <p:nvSpPr>
          <p:cNvPr id="3" name="2 Marcador de fecha"/>
          <p:cNvSpPr>
            <a:spLocks noGrp="1"/>
          </p:cNvSpPr>
          <p:nvPr>
            <p:ph type="dt" idx="1"/>
          </p:nvPr>
        </p:nvSpPr>
        <p:spPr>
          <a:xfrm>
            <a:off x="3815373" y="1"/>
            <a:ext cx="2918831" cy="493316"/>
          </a:xfrm>
          <a:prstGeom prst="rect">
            <a:avLst/>
          </a:prstGeom>
        </p:spPr>
        <p:txBody>
          <a:bodyPr vert="horz" lIns="94865" tIns="47433" rIns="94865" bIns="47433" rtlCol="0"/>
          <a:lstStyle>
            <a:lvl1pPr algn="r">
              <a:defRPr sz="1300"/>
            </a:lvl1pPr>
          </a:lstStyle>
          <a:p>
            <a:fld id="{F8B1F53C-70CA-4363-A45B-D80C7BD2DA50}" type="datetimeFigureOut">
              <a:rPr lang="es-ES" smtClean="0"/>
              <a:pPr/>
              <a:t>19/03/2012</a:t>
            </a:fld>
            <a:endParaRPr lang="es-ES"/>
          </a:p>
        </p:txBody>
      </p:sp>
      <p:sp>
        <p:nvSpPr>
          <p:cNvPr id="4" name="3 Marcador de imagen de diapositiva"/>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4865" tIns="47433" rIns="94865" bIns="47433" rtlCol="0" anchor="ctr"/>
          <a:lstStyle/>
          <a:p>
            <a:endParaRPr lang="es-ES"/>
          </a:p>
        </p:txBody>
      </p:sp>
      <p:sp>
        <p:nvSpPr>
          <p:cNvPr id="5" name="4 Marcador de notas"/>
          <p:cNvSpPr>
            <a:spLocks noGrp="1"/>
          </p:cNvSpPr>
          <p:nvPr>
            <p:ph type="body" sz="quarter" idx="3"/>
          </p:nvPr>
        </p:nvSpPr>
        <p:spPr>
          <a:xfrm>
            <a:off x="673577" y="4686498"/>
            <a:ext cx="5388610" cy="4439841"/>
          </a:xfrm>
          <a:prstGeom prst="rect">
            <a:avLst/>
          </a:prstGeom>
        </p:spPr>
        <p:txBody>
          <a:bodyPr vert="horz" lIns="94865" tIns="47433" rIns="94865" bIns="47433"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371285"/>
            <a:ext cx="2918831" cy="493316"/>
          </a:xfrm>
          <a:prstGeom prst="rect">
            <a:avLst/>
          </a:prstGeom>
        </p:spPr>
        <p:txBody>
          <a:bodyPr vert="horz" lIns="94865" tIns="47433" rIns="94865" bIns="47433" rtlCol="0" anchor="b"/>
          <a:lstStyle>
            <a:lvl1pPr algn="l">
              <a:defRPr sz="1300"/>
            </a:lvl1pPr>
          </a:lstStyle>
          <a:p>
            <a:endParaRPr lang="es-ES"/>
          </a:p>
        </p:txBody>
      </p:sp>
      <p:sp>
        <p:nvSpPr>
          <p:cNvPr id="7" name="6 Marcador de número de diapositiva"/>
          <p:cNvSpPr>
            <a:spLocks noGrp="1"/>
          </p:cNvSpPr>
          <p:nvPr>
            <p:ph type="sldNum" sz="quarter" idx="5"/>
          </p:nvPr>
        </p:nvSpPr>
        <p:spPr>
          <a:xfrm>
            <a:off x="3815373" y="9371285"/>
            <a:ext cx="2918831" cy="493316"/>
          </a:xfrm>
          <a:prstGeom prst="rect">
            <a:avLst/>
          </a:prstGeom>
        </p:spPr>
        <p:txBody>
          <a:bodyPr vert="horz" lIns="94865" tIns="47433" rIns="94865" bIns="47433" rtlCol="0" anchor="b"/>
          <a:lstStyle>
            <a:lvl1pPr algn="r">
              <a:defRPr sz="1300"/>
            </a:lvl1pPr>
          </a:lstStyle>
          <a:p>
            <a:fld id="{CF3A355F-3225-40C4-BD0B-54A8E0B684BA}" type="slidenum">
              <a:rPr lang="es-ES" smtClean="0"/>
              <a:pPr/>
              <a:t>‹#›</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iucn.org/wisp/pastoralist_portal/pastoralis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defTabSz="948649">
              <a:defRPr/>
            </a:pPr>
            <a:r>
              <a:rPr lang="es-ES" sz="2500" dirty="0" err="1" smtClean="0"/>
              <a:t>How</a:t>
            </a:r>
            <a:r>
              <a:rPr lang="es-ES" sz="2500" dirty="0" smtClean="0"/>
              <a:t> do CFS </a:t>
            </a:r>
            <a:r>
              <a:rPr lang="es-ES" sz="2500" dirty="0" err="1" smtClean="0"/>
              <a:t>reforms</a:t>
            </a:r>
            <a:r>
              <a:rPr lang="es-ES" sz="2500" dirty="0" smtClean="0"/>
              <a:t> relate </a:t>
            </a:r>
            <a:r>
              <a:rPr lang="es-ES" sz="2500" dirty="0" err="1" smtClean="0"/>
              <a:t>to</a:t>
            </a:r>
            <a:r>
              <a:rPr lang="es-ES" sz="2500" dirty="0" smtClean="0"/>
              <a:t> </a:t>
            </a:r>
            <a:r>
              <a:rPr lang="es-ES" sz="2500" dirty="0" err="1" smtClean="0"/>
              <a:t>trends</a:t>
            </a:r>
            <a:r>
              <a:rPr lang="es-ES" sz="2500" dirty="0" smtClean="0"/>
              <a:t> in global </a:t>
            </a:r>
            <a:r>
              <a:rPr lang="es-ES" sz="2500" dirty="0" err="1" smtClean="0"/>
              <a:t>governance</a:t>
            </a:r>
            <a:r>
              <a:rPr lang="es-ES" sz="2500" dirty="0" smtClean="0"/>
              <a:t> more </a:t>
            </a:r>
            <a:r>
              <a:rPr lang="es-ES" sz="2500" dirty="0" err="1" smtClean="0"/>
              <a:t>broadly</a:t>
            </a:r>
            <a:r>
              <a:rPr lang="es-ES" sz="2500" dirty="0" smtClean="0"/>
              <a:t>?</a:t>
            </a:r>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defTabSz="948649">
              <a:defRPr/>
            </a:pPr>
            <a:r>
              <a:rPr lang="es-ES" sz="2500" dirty="0" err="1" smtClean="0"/>
              <a:t>How</a:t>
            </a:r>
            <a:r>
              <a:rPr lang="es-ES" sz="2500" dirty="0" smtClean="0"/>
              <a:t> do CFS </a:t>
            </a:r>
            <a:r>
              <a:rPr lang="es-ES" sz="2500" dirty="0" err="1" smtClean="0"/>
              <a:t>reforms</a:t>
            </a:r>
            <a:r>
              <a:rPr lang="es-ES" sz="2500" dirty="0" smtClean="0"/>
              <a:t> relate </a:t>
            </a:r>
            <a:r>
              <a:rPr lang="es-ES" sz="2500" dirty="0" err="1" smtClean="0"/>
              <a:t>to</a:t>
            </a:r>
            <a:r>
              <a:rPr lang="es-ES" sz="2500" dirty="0" smtClean="0"/>
              <a:t> </a:t>
            </a:r>
            <a:r>
              <a:rPr lang="es-ES" sz="2500" dirty="0" err="1" smtClean="0"/>
              <a:t>trends</a:t>
            </a:r>
            <a:r>
              <a:rPr lang="es-ES" sz="2500" dirty="0" smtClean="0"/>
              <a:t> in global </a:t>
            </a:r>
            <a:r>
              <a:rPr lang="es-ES" sz="2500" dirty="0" err="1" smtClean="0"/>
              <a:t>governance</a:t>
            </a:r>
            <a:r>
              <a:rPr lang="es-ES" sz="2500" dirty="0" smtClean="0"/>
              <a:t> more </a:t>
            </a:r>
            <a:r>
              <a:rPr lang="es-ES" sz="2500" dirty="0" err="1" smtClean="0"/>
              <a:t>broadly</a:t>
            </a:r>
            <a:r>
              <a:rPr lang="es-ES" sz="2500" dirty="0" smtClean="0"/>
              <a:t>?</a:t>
            </a:r>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85000" lnSpcReduction="20000"/>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defTabSz="948649">
              <a:defRPr/>
            </a:pPr>
            <a:r>
              <a:rPr lang="es-ES" sz="2500" dirty="0" err="1" smtClean="0"/>
              <a:t>How</a:t>
            </a:r>
            <a:r>
              <a:rPr lang="es-ES" sz="2500" dirty="0" smtClean="0"/>
              <a:t> do CFS </a:t>
            </a:r>
            <a:r>
              <a:rPr lang="es-ES" sz="2500" dirty="0" err="1" smtClean="0"/>
              <a:t>reforms</a:t>
            </a:r>
            <a:r>
              <a:rPr lang="es-ES" sz="2500" dirty="0" smtClean="0"/>
              <a:t> relate </a:t>
            </a:r>
            <a:r>
              <a:rPr lang="es-ES" sz="2500" dirty="0" err="1" smtClean="0"/>
              <a:t>to</a:t>
            </a:r>
            <a:r>
              <a:rPr lang="es-ES" sz="2500" dirty="0" smtClean="0"/>
              <a:t> </a:t>
            </a:r>
            <a:r>
              <a:rPr lang="es-ES" sz="2500" dirty="0" err="1" smtClean="0"/>
              <a:t>trends</a:t>
            </a:r>
            <a:r>
              <a:rPr lang="es-ES" sz="2500" dirty="0" smtClean="0"/>
              <a:t> in global </a:t>
            </a:r>
            <a:r>
              <a:rPr lang="es-ES" sz="2500" dirty="0" err="1" smtClean="0"/>
              <a:t>governance</a:t>
            </a:r>
            <a:r>
              <a:rPr lang="es-ES" sz="2500" dirty="0" smtClean="0"/>
              <a:t> more </a:t>
            </a:r>
            <a:r>
              <a:rPr lang="es-ES" sz="2500" dirty="0" err="1" smtClean="0"/>
              <a:t>broadly</a:t>
            </a:r>
            <a:r>
              <a:rPr lang="es-ES" sz="2500" dirty="0" smtClean="0"/>
              <a:t>?</a:t>
            </a:r>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85000" lnSpcReduction="20000"/>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8</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85000" lnSpcReduction="20000"/>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9</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10</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85000" lnSpcReduction="20000"/>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11</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85000" lnSpcReduction="20000"/>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12</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13</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14</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b="1" dirty="0" err="1" smtClean="0"/>
              <a:t>Chair</a:t>
            </a:r>
            <a:r>
              <a:rPr lang="es-ES" b="1" dirty="0" smtClean="0"/>
              <a:t>: Dr. Noel  De Luna (</a:t>
            </a:r>
            <a:r>
              <a:rPr lang="es-ES" b="1" dirty="0" err="1" smtClean="0"/>
              <a:t>Agricultural</a:t>
            </a:r>
            <a:r>
              <a:rPr lang="es-ES" b="1" dirty="0" smtClean="0"/>
              <a:t> </a:t>
            </a:r>
            <a:r>
              <a:rPr lang="es-ES" b="1" dirty="0" err="1" smtClean="0"/>
              <a:t>Attaché,Philippines</a:t>
            </a:r>
            <a:r>
              <a:rPr lang="es-ES" b="1" dirty="0" smtClean="0"/>
              <a:t>)</a:t>
            </a:r>
            <a:r>
              <a:rPr lang="es-ES" b="1" baseline="0" dirty="0" smtClean="0"/>
              <a:t> </a:t>
            </a:r>
          </a:p>
          <a:p>
            <a:r>
              <a:rPr lang="es-ES" b="1" dirty="0" err="1" smtClean="0"/>
              <a:t>Members</a:t>
            </a:r>
            <a:r>
              <a:rPr lang="es-ES" b="1" dirty="0" smtClean="0"/>
              <a:t>: </a:t>
            </a:r>
            <a:r>
              <a:rPr lang="es-ES" dirty="0" smtClean="0"/>
              <a:t/>
            </a:r>
            <a:br>
              <a:rPr lang="es-ES" dirty="0" smtClean="0"/>
            </a:br>
            <a:r>
              <a:rPr lang="es-ES" dirty="0" err="1" smtClean="0"/>
              <a:t>Algeria</a:t>
            </a:r>
            <a:r>
              <a:rPr lang="es-ES" dirty="0" smtClean="0"/>
              <a:t>    </a:t>
            </a:r>
            <a:br>
              <a:rPr lang="es-ES" dirty="0" smtClean="0"/>
            </a:br>
            <a:r>
              <a:rPr lang="es-ES" dirty="0" smtClean="0"/>
              <a:t>Australia   </a:t>
            </a:r>
            <a:br>
              <a:rPr lang="es-ES" dirty="0" smtClean="0"/>
            </a:br>
            <a:r>
              <a:rPr lang="es-ES" dirty="0" err="1" smtClean="0"/>
              <a:t>Belgium</a:t>
            </a:r>
            <a:r>
              <a:rPr lang="es-ES" dirty="0" smtClean="0"/>
              <a:t>   </a:t>
            </a:r>
            <a:br>
              <a:rPr lang="es-ES" dirty="0" smtClean="0"/>
            </a:br>
            <a:r>
              <a:rPr lang="es-ES" dirty="0" err="1" smtClean="0"/>
              <a:t>Brazil</a:t>
            </a:r>
            <a:r>
              <a:rPr lang="es-ES" dirty="0" smtClean="0"/>
              <a:t>    </a:t>
            </a:r>
            <a:br>
              <a:rPr lang="es-ES" dirty="0" smtClean="0"/>
            </a:br>
            <a:r>
              <a:rPr lang="es-ES" dirty="0" err="1" smtClean="0"/>
              <a:t>Egypt</a:t>
            </a:r>
            <a:r>
              <a:rPr lang="es-ES" dirty="0" smtClean="0"/>
              <a:t>    </a:t>
            </a:r>
            <a:br>
              <a:rPr lang="es-ES" dirty="0" smtClean="0"/>
            </a:br>
            <a:r>
              <a:rPr lang="es-ES" dirty="0" err="1" smtClean="0"/>
              <a:t>Equatorial</a:t>
            </a:r>
            <a:r>
              <a:rPr lang="es-ES" dirty="0" smtClean="0"/>
              <a:t> Guinea</a:t>
            </a:r>
            <a:br>
              <a:rPr lang="es-ES" dirty="0" smtClean="0"/>
            </a:br>
            <a:r>
              <a:rPr lang="es-ES" dirty="0" smtClean="0"/>
              <a:t>Guatemala</a:t>
            </a:r>
            <a:br>
              <a:rPr lang="es-ES" dirty="0" smtClean="0"/>
            </a:br>
            <a:r>
              <a:rPr lang="es-ES" dirty="0" err="1" smtClean="0"/>
              <a:t>Japan</a:t>
            </a:r>
            <a:r>
              <a:rPr lang="es-ES" dirty="0" smtClean="0"/>
              <a:t/>
            </a:r>
            <a:br>
              <a:rPr lang="es-ES" dirty="0" smtClean="0"/>
            </a:br>
            <a:r>
              <a:rPr lang="es-ES" dirty="0" err="1" smtClean="0"/>
              <a:t>Jordan</a:t>
            </a:r>
            <a:r>
              <a:rPr lang="es-ES" dirty="0" smtClean="0"/>
              <a:t/>
            </a:r>
            <a:br>
              <a:rPr lang="es-ES" dirty="0" smtClean="0"/>
            </a:br>
            <a:r>
              <a:rPr lang="es-ES" dirty="0" smtClean="0"/>
              <a:t>Malaysia</a:t>
            </a:r>
            <a:br>
              <a:rPr lang="es-ES" dirty="0" smtClean="0"/>
            </a:br>
            <a:r>
              <a:rPr lang="es-ES" dirty="0" err="1" smtClean="0"/>
              <a:t>Russian</a:t>
            </a:r>
            <a:r>
              <a:rPr lang="es-ES" dirty="0" smtClean="0"/>
              <a:t> </a:t>
            </a:r>
            <a:r>
              <a:rPr lang="es-ES" dirty="0" err="1" smtClean="0"/>
              <a:t>Federation</a:t>
            </a:r>
            <a:r>
              <a:rPr lang="es-ES" dirty="0" smtClean="0"/>
              <a:t/>
            </a:r>
            <a:br>
              <a:rPr lang="es-ES" dirty="0" smtClean="0"/>
            </a:br>
            <a:r>
              <a:rPr lang="es-ES" dirty="0" smtClean="0"/>
              <a:t>USA </a:t>
            </a:r>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15</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300" dirty="0" smtClean="0"/>
              <a:t>The reforms position the CFS as the central decision-making and discussion forum for food security within the UN. </a:t>
            </a:r>
          </a:p>
          <a:p>
            <a:endParaRPr lang="en-US" sz="1300" dirty="0" smtClean="0"/>
          </a:p>
          <a:p>
            <a:r>
              <a:rPr lang="en-US" sz="1300" dirty="0" smtClean="0"/>
              <a:t>The Renewed CFS aims to give voice to stakeholders in the world food system, and encourage the exchange of experience, knowledge, evidence and scientific analysis.</a:t>
            </a:r>
          </a:p>
          <a:p>
            <a:endParaRPr lang="en-US" sz="1300" dirty="0" smtClean="0"/>
          </a:p>
          <a:p>
            <a:r>
              <a:rPr lang="en-US" sz="1300" dirty="0" smtClean="0"/>
              <a:t>It is also charged with monitoring the effectiveness of actions taken to improve food security.</a:t>
            </a:r>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17</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lnSpcReduction="10000"/>
          </a:bodyPr>
          <a:lstStyle/>
          <a:p>
            <a:r>
              <a:rPr lang="en-US" sz="1300" b="1" dirty="0" smtClean="0"/>
              <a:t>KEY ISSUES ADDRESSED BY THE CFS: </a:t>
            </a:r>
            <a:r>
              <a:rPr lang="en-US" sz="1300" dirty="0" smtClean="0"/>
              <a:t>At the 36</a:t>
            </a:r>
            <a:r>
              <a:rPr lang="en-US" sz="1300" baseline="30000" dirty="0" smtClean="0"/>
              <a:t>th</a:t>
            </a:r>
            <a:r>
              <a:rPr lang="en-US" sz="1300" dirty="0" smtClean="0"/>
              <a:t> Session of the CFS, 3 policy roundtables were presented:</a:t>
            </a:r>
            <a:endParaRPr lang="es-ES" sz="1300" dirty="0" smtClean="0"/>
          </a:p>
          <a:p>
            <a:pPr lvl="0">
              <a:buFont typeface="Arial" pitchFamily="34" charset="0"/>
              <a:buChar char="•"/>
            </a:pPr>
            <a:r>
              <a:rPr lang="en-US" sz="1300" dirty="0" smtClean="0"/>
              <a:t>Addressing Food Insecurity in Protracted Crises: Issues and Challenges;</a:t>
            </a:r>
            <a:endParaRPr lang="es-ES" sz="1300" dirty="0" smtClean="0"/>
          </a:p>
          <a:p>
            <a:pPr lvl="0">
              <a:buFont typeface="Arial" pitchFamily="34" charset="0"/>
              <a:buChar char="•"/>
            </a:pPr>
            <a:r>
              <a:rPr lang="en-US" sz="1300" dirty="0" smtClean="0"/>
              <a:t>Land Tenure and International Investment in Agriculture; and,</a:t>
            </a:r>
            <a:endParaRPr lang="es-ES" sz="1300" dirty="0" smtClean="0"/>
          </a:p>
          <a:p>
            <a:pPr lvl="0">
              <a:buFont typeface="Arial" pitchFamily="34" charset="0"/>
              <a:buChar char="•"/>
            </a:pPr>
            <a:r>
              <a:rPr lang="en-US" sz="1300" dirty="0" smtClean="0"/>
              <a:t>Managing Vulnerability and risk to promote better food security and nutrition. </a:t>
            </a:r>
            <a:endParaRPr lang="es-ES" sz="1300" dirty="0" smtClean="0"/>
          </a:p>
          <a:p>
            <a:endParaRPr lang="en-US" sz="1300" dirty="0" smtClean="0"/>
          </a:p>
          <a:p>
            <a:r>
              <a:rPr lang="en-US" sz="1300" dirty="0" smtClean="0"/>
              <a:t>There were also discussions on how to undertake and coordinate </a:t>
            </a:r>
            <a:r>
              <a:rPr lang="en-US" sz="1300" b="1" dirty="0" smtClean="0"/>
              <a:t>the mapping of food security initiatives </a:t>
            </a:r>
            <a:r>
              <a:rPr lang="en-US" sz="1300" dirty="0" smtClean="0"/>
              <a:t>as well as the </a:t>
            </a:r>
            <a:r>
              <a:rPr lang="en-US" sz="1300" b="1" dirty="0" smtClean="0"/>
              <a:t>development of a Global Strategic Framework for the CFS. </a:t>
            </a:r>
          </a:p>
          <a:p>
            <a:endParaRPr lang="es-ES" sz="1300" b="1" dirty="0" smtClean="0"/>
          </a:p>
          <a:p>
            <a:r>
              <a:rPr lang="en-US" sz="1300" dirty="0" smtClean="0"/>
              <a:t>The 36</a:t>
            </a:r>
            <a:r>
              <a:rPr lang="en-US" sz="1300" baseline="30000" dirty="0" smtClean="0"/>
              <a:t>th</a:t>
            </a:r>
            <a:r>
              <a:rPr lang="en-US" sz="1300" dirty="0" smtClean="0"/>
              <a:t> Session hosted a session on </a:t>
            </a:r>
            <a:r>
              <a:rPr lang="en-US" sz="1300" b="1" dirty="0" smtClean="0"/>
              <a:t>global developments relevant to food security and nutrition </a:t>
            </a:r>
            <a:r>
              <a:rPr lang="en-US" sz="1300" dirty="0" smtClean="0"/>
              <a:t>to ensure member states and other participants were made aware of recent initiatives. The purpose of the session was to share information and consider how existing global initiatives can most effectively work together and with the CFS so as to promote coherence and maximize impact. </a:t>
            </a:r>
          </a:p>
          <a:p>
            <a:endParaRPr lang="es-ES" sz="1300" dirty="0" smtClean="0"/>
          </a:p>
          <a:p>
            <a:r>
              <a:rPr lang="en-US" sz="1300" dirty="0" smtClean="0"/>
              <a:t>For the 2010-2011 year, the CFS has requested that </a:t>
            </a:r>
            <a:r>
              <a:rPr lang="en-US" sz="1300" b="1" dirty="0" smtClean="0"/>
              <a:t>the HLPE undertake studies on the following issues</a:t>
            </a:r>
            <a:r>
              <a:rPr lang="en-US" sz="1300" dirty="0" smtClean="0"/>
              <a:t>: </a:t>
            </a:r>
            <a:endParaRPr lang="es-ES" sz="1300" dirty="0" smtClean="0"/>
          </a:p>
          <a:p>
            <a:pPr lvl="0">
              <a:buFont typeface="Arial" pitchFamily="34" charset="0"/>
              <a:buChar char="•"/>
            </a:pPr>
            <a:r>
              <a:rPr lang="en-US" sz="1300" dirty="0" smtClean="0"/>
              <a:t>Land tenure and international investment in agriculture;</a:t>
            </a:r>
            <a:endParaRPr lang="es-ES" sz="1300" dirty="0" smtClean="0"/>
          </a:p>
          <a:p>
            <a:pPr lvl="0">
              <a:buFont typeface="Arial" pitchFamily="34" charset="0"/>
              <a:buChar char="•"/>
            </a:pPr>
            <a:r>
              <a:rPr lang="en-US" sz="1300" dirty="0" smtClean="0"/>
              <a:t>Price volatility;</a:t>
            </a:r>
          </a:p>
          <a:p>
            <a:pPr lvl="0">
              <a:buFont typeface="Arial" pitchFamily="34" charset="0"/>
              <a:buChar char="•"/>
            </a:pPr>
            <a:endParaRPr lang="es-ES" sz="1300" dirty="0" smtClean="0"/>
          </a:p>
          <a:p>
            <a:r>
              <a:rPr lang="en-US" sz="1300" dirty="0" smtClean="0"/>
              <a:t>It was also proposed that the CFS start an inclusive process to consider the Principles for Responsible Agricultural Investment that Respect Rights, Livelihoods and Resources (RAI) within the CFS, and to encourage the development of the Voluntary Guidelines on the Responsible Governance of Tenure of Land and Other Natural Resources (VG).  </a:t>
            </a:r>
            <a:endParaRPr lang="es-ES" sz="1300" dirty="0" smtClean="0"/>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18</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lnSpcReduction="10000"/>
          </a:bodyPr>
          <a:lstStyle/>
          <a:p>
            <a:r>
              <a:rPr lang="en-US" sz="1300" b="1" dirty="0" smtClean="0"/>
              <a:t>KEY ISSUES ADDRESSED BY THE CFS: </a:t>
            </a:r>
            <a:r>
              <a:rPr lang="en-US" sz="1300" dirty="0" smtClean="0"/>
              <a:t>At the 36</a:t>
            </a:r>
            <a:r>
              <a:rPr lang="en-US" sz="1300" baseline="30000" dirty="0" smtClean="0"/>
              <a:t>th</a:t>
            </a:r>
            <a:r>
              <a:rPr lang="en-US" sz="1300" dirty="0" smtClean="0"/>
              <a:t> Session of the CFS, 3 policy roundtables were presented:</a:t>
            </a:r>
            <a:endParaRPr lang="es-ES" sz="1300" dirty="0" smtClean="0"/>
          </a:p>
          <a:p>
            <a:pPr lvl="0">
              <a:buFont typeface="Arial" pitchFamily="34" charset="0"/>
              <a:buChar char="•"/>
            </a:pPr>
            <a:r>
              <a:rPr lang="en-US" sz="1300" dirty="0" smtClean="0"/>
              <a:t>Addressing Food Insecurity in Protracted Crises: Issues and Challenges;</a:t>
            </a:r>
            <a:endParaRPr lang="es-ES" sz="1300" dirty="0" smtClean="0"/>
          </a:p>
          <a:p>
            <a:pPr lvl="0">
              <a:buFont typeface="Arial" pitchFamily="34" charset="0"/>
              <a:buChar char="•"/>
            </a:pPr>
            <a:r>
              <a:rPr lang="en-US" sz="1300" dirty="0" smtClean="0"/>
              <a:t>Land Tenure and International Investment in Agriculture; and,</a:t>
            </a:r>
            <a:endParaRPr lang="es-ES" sz="1300" dirty="0" smtClean="0"/>
          </a:p>
          <a:p>
            <a:pPr lvl="0">
              <a:buFont typeface="Arial" pitchFamily="34" charset="0"/>
              <a:buChar char="•"/>
            </a:pPr>
            <a:r>
              <a:rPr lang="en-US" sz="1300" dirty="0" smtClean="0"/>
              <a:t>Managing Vulnerability and risk to promote better food security and nutrition. </a:t>
            </a:r>
            <a:endParaRPr lang="es-ES" sz="1300" dirty="0" smtClean="0"/>
          </a:p>
          <a:p>
            <a:endParaRPr lang="en-US" sz="1300" dirty="0" smtClean="0"/>
          </a:p>
          <a:p>
            <a:r>
              <a:rPr lang="en-US" sz="1300" dirty="0" smtClean="0"/>
              <a:t>There were also discussions on how to undertake and coordinate </a:t>
            </a:r>
            <a:r>
              <a:rPr lang="en-US" sz="1300" b="1" dirty="0" smtClean="0"/>
              <a:t>the mapping of food security initiatives </a:t>
            </a:r>
            <a:r>
              <a:rPr lang="en-US" sz="1300" dirty="0" smtClean="0"/>
              <a:t>as well as the </a:t>
            </a:r>
            <a:r>
              <a:rPr lang="en-US" sz="1300" b="1" dirty="0" smtClean="0"/>
              <a:t>development of a Global Strategic Framework for the CFS. </a:t>
            </a:r>
          </a:p>
          <a:p>
            <a:endParaRPr lang="es-ES" sz="1300" b="1" dirty="0" smtClean="0"/>
          </a:p>
          <a:p>
            <a:r>
              <a:rPr lang="en-US" sz="1300" dirty="0" smtClean="0"/>
              <a:t>The 36</a:t>
            </a:r>
            <a:r>
              <a:rPr lang="en-US" sz="1300" baseline="30000" dirty="0" smtClean="0"/>
              <a:t>th</a:t>
            </a:r>
            <a:r>
              <a:rPr lang="en-US" sz="1300" dirty="0" smtClean="0"/>
              <a:t> Session hosted a session on </a:t>
            </a:r>
            <a:r>
              <a:rPr lang="en-US" sz="1300" b="1" dirty="0" smtClean="0"/>
              <a:t>global developments relevant to food security and nutrition </a:t>
            </a:r>
            <a:r>
              <a:rPr lang="en-US" sz="1300" dirty="0" smtClean="0"/>
              <a:t>to ensure member states and other participants were made aware of recent initiatives. The purpose of the session was to share information and consider how existing global initiatives can most effectively work together and with the CFS so as to promote coherence and maximize impact. </a:t>
            </a:r>
          </a:p>
          <a:p>
            <a:endParaRPr lang="es-ES" sz="1300" dirty="0" smtClean="0"/>
          </a:p>
          <a:p>
            <a:r>
              <a:rPr lang="en-US" sz="1300" dirty="0" smtClean="0"/>
              <a:t>For the 2010-2011 year, the CFS has requested that </a:t>
            </a:r>
            <a:r>
              <a:rPr lang="en-US" sz="1300" b="1" dirty="0" smtClean="0"/>
              <a:t>the HLPE undertake studies on the following issues</a:t>
            </a:r>
            <a:r>
              <a:rPr lang="en-US" sz="1300" dirty="0" smtClean="0"/>
              <a:t>: </a:t>
            </a:r>
            <a:endParaRPr lang="es-ES" sz="1300" dirty="0" smtClean="0"/>
          </a:p>
          <a:p>
            <a:pPr lvl="0">
              <a:buFont typeface="Arial" pitchFamily="34" charset="0"/>
              <a:buChar char="•"/>
            </a:pPr>
            <a:r>
              <a:rPr lang="en-US" sz="1300" dirty="0" smtClean="0"/>
              <a:t>Land tenure and international investment in agriculture;</a:t>
            </a:r>
            <a:endParaRPr lang="es-ES" sz="1300" dirty="0" smtClean="0"/>
          </a:p>
          <a:p>
            <a:pPr lvl="0">
              <a:buFont typeface="Arial" pitchFamily="34" charset="0"/>
              <a:buChar char="•"/>
            </a:pPr>
            <a:r>
              <a:rPr lang="en-US" sz="1300" dirty="0" smtClean="0"/>
              <a:t>Price volatility;</a:t>
            </a:r>
          </a:p>
          <a:p>
            <a:pPr lvl="0">
              <a:buFont typeface="Arial" pitchFamily="34" charset="0"/>
              <a:buChar char="•"/>
            </a:pPr>
            <a:endParaRPr lang="es-ES" sz="1300" dirty="0" smtClean="0"/>
          </a:p>
          <a:p>
            <a:r>
              <a:rPr lang="en-US" sz="1300" dirty="0" smtClean="0"/>
              <a:t>It was also proposed that the CFS start an inclusive process to consider the Principles for Responsible Agricultural Investment that Respect Rights, Livelihoods and Resources (RAI) within the CFS, and to encourage the development of the Voluntary Guidelines on the Responsible Governance of Tenure of Land and Other Natural Resources (VG).  </a:t>
            </a:r>
            <a:endParaRPr lang="es-ES" sz="1300" dirty="0" smtClean="0"/>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19</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21</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noProof="0" dirty="0" smtClean="0"/>
              <a:t>Segue</a:t>
            </a:r>
            <a:r>
              <a:rPr lang="en-US" baseline="0" noProof="0" dirty="0" smtClean="0"/>
              <a:t> to talk about one of the focal points and their experience with the CSM and the CFS.</a:t>
            </a:r>
          </a:p>
          <a:p>
            <a:endParaRPr lang="en-US" baseline="0" noProof="0" dirty="0" smtClean="0"/>
          </a:p>
          <a:p>
            <a:r>
              <a:rPr lang="en-US" baseline="0" noProof="0" dirty="0" smtClean="0"/>
              <a:t>At the CSM consultation (Oct 2010) the pastoralists present decided that the focal points would be elected at the Global </a:t>
            </a:r>
            <a:r>
              <a:rPr lang="en-US" baseline="0" noProof="0" dirty="0" err="1" smtClean="0"/>
              <a:t>Gatheirng</a:t>
            </a:r>
            <a:r>
              <a:rPr lang="en-US" baseline="0" noProof="0" dirty="0" smtClean="0"/>
              <a:t> for Pastoralist Women (November 2010) Mera, India. </a:t>
            </a:r>
          </a:p>
          <a:p>
            <a:endParaRPr lang="en-US" baseline="0" noProof="0" dirty="0" smtClean="0"/>
          </a:p>
          <a:p>
            <a:r>
              <a:rPr lang="en-US" baseline="0" noProof="0" dirty="0" smtClean="0"/>
              <a:t>I attended to support with documentation and coordination. </a:t>
            </a:r>
          </a:p>
          <a:p>
            <a:endParaRPr lang="en-US" baseline="0" noProof="0" dirty="0" smtClean="0"/>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22</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GB" sz="1300" dirty="0" smtClean="0"/>
              <a:t>According to the World Initiative for Sustainable Pastoralism (WISP): </a:t>
            </a:r>
            <a:endParaRPr lang="es-ES" sz="1300" dirty="0" smtClean="0"/>
          </a:p>
          <a:p>
            <a:r>
              <a:rPr lang="en-GB" sz="1300" dirty="0" smtClean="0"/>
              <a:t>Mobile pastoralists are a large and significant minority, and often an ethnic minority, in many countries around the world. Precise figures are hard to come by, but when all types of mobility are considered, nomadic and transhumant pastoralists may number between 100 and 200 million people globally. If extensive agro-pastoralists are included, the number rises very sharply, and such people are often a clear majority of </a:t>
            </a:r>
            <a:r>
              <a:rPr lang="en-GB" sz="1300" dirty="0" err="1" smtClean="0"/>
              <a:t>dryland</a:t>
            </a:r>
            <a:r>
              <a:rPr lang="en-GB" sz="1300" dirty="0" smtClean="0"/>
              <a:t> inhabitants.</a:t>
            </a:r>
            <a:r>
              <a:rPr lang="en-GB" sz="1300" baseline="30000" dirty="0" smtClean="0"/>
              <a:t> </a:t>
            </a:r>
            <a:endParaRPr lang="es-ES" sz="1300" dirty="0" smtClean="0"/>
          </a:p>
          <a:p>
            <a:r>
              <a:rPr lang="en-US" sz="1300" dirty="0" smtClean="0"/>
              <a:t>See WISP. 2008. </a:t>
            </a:r>
            <a:r>
              <a:rPr lang="en-US" sz="1300" i="1" dirty="0" smtClean="0"/>
              <a:t>Pastoralism</a:t>
            </a:r>
            <a:r>
              <a:rPr lang="en-US" sz="1300" dirty="0" smtClean="0"/>
              <a:t>. Available: </a:t>
            </a:r>
            <a:r>
              <a:rPr lang="en-US" sz="1300" u="sng" dirty="0" smtClean="0">
                <a:hlinkClick r:id="rId3"/>
              </a:rPr>
              <a:t>http://iucn.org/wisp/pastoralist_portal/pastoralism/</a:t>
            </a:r>
            <a:r>
              <a:rPr lang="en-US" sz="1300" dirty="0" smtClean="0"/>
              <a:t> </a:t>
            </a:r>
            <a:endParaRPr lang="es-ES" sz="1300" dirty="0" smtClean="0"/>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23</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24</a:t>
            </a:fld>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a:bodyPr>
          <a:lstStyle/>
          <a:p>
            <a:r>
              <a:rPr lang="en-GB" sz="1300" dirty="0" smtClean="0"/>
              <a:t>These threats are often subtle and take the form of disincentives and barriers, primarily restricting mobility of livestock. Despite evidence clearly illustrating the important environmental services performed by pastoralists, they are subject to great misunderstanding, as well as social, economical and political marginalization, often as a result of perceived administrative problems posed by their mobile livelihoods. Migratory routes are being blocked and grazing land seized for industrial and other non-agricultural uses. Many conservation efforts have created nature reserves along traditional migratory routes and now restrict access or prohibit pastoralists from passing through with their animals. Many pastoralists are denied the right to vote and have no voice in political processes. There are also challenges with respect to ensuring education for their children and securing proper medical care. Often these forces lead pastoralists to become sedentary. </a:t>
            </a:r>
            <a:endParaRPr lang="es-ES" sz="1300" dirty="0" smtClean="0"/>
          </a:p>
          <a:p>
            <a:r>
              <a:rPr lang="en-GB" sz="1300" dirty="0" smtClean="0"/>
              <a:t>Negative stereotypes portrayed through the media and by politicians create social barriers for pastoralists. Indeed, a theme that was repeated again and again throughout the Gathering was the need to improve the image of pastoralists in the media.</a:t>
            </a:r>
          </a:p>
          <a:p>
            <a:pPr defTabSz="948649">
              <a:defRPr/>
            </a:pPr>
            <a:r>
              <a:rPr lang="en-GB" sz="1300" dirty="0" smtClean="0"/>
              <a:t>Women play a crucial role within pastoralist communities both as keepers of livestock as well as maintainers of family cohesion. Yet women are greatly marginalized due to limited decision-making opportunities within their societies and restrictive gender roles, making their struggle within pastoralism more broadly all the more complex. Despite the challenges they face, women pastoralists have been active participants in global policy dialogues and the Gathering highlighted and built upon this.</a:t>
            </a:r>
            <a:endParaRPr lang="es-ES" sz="1300" dirty="0" smtClean="0"/>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25</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Brought</a:t>
            </a:r>
            <a:r>
              <a:rPr lang="es-ES" dirty="0" smtClean="0"/>
              <a:t> </a:t>
            </a:r>
            <a:r>
              <a:rPr lang="es-ES" dirty="0" err="1" smtClean="0"/>
              <a:t>over</a:t>
            </a:r>
            <a:r>
              <a:rPr lang="es-ES" dirty="0" smtClean="0"/>
              <a:t> 100</a:t>
            </a:r>
            <a:r>
              <a:rPr lang="es-ES" baseline="0" dirty="0" smtClean="0"/>
              <a:t> women </a:t>
            </a:r>
            <a:r>
              <a:rPr lang="es-ES" baseline="0" dirty="0" err="1" smtClean="0"/>
              <a:t>from</a:t>
            </a:r>
            <a:r>
              <a:rPr lang="es-ES" baseline="0" dirty="0" smtClean="0"/>
              <a:t> 31 </a:t>
            </a:r>
            <a:r>
              <a:rPr lang="es-ES" baseline="0" dirty="0" err="1" smtClean="0"/>
              <a:t>countries</a:t>
            </a:r>
            <a:r>
              <a:rPr lang="es-ES" baseline="0" dirty="0" smtClean="0"/>
              <a:t> </a:t>
            </a:r>
            <a:r>
              <a:rPr lang="es-ES" baseline="0" dirty="0" err="1" smtClean="0"/>
              <a:t>together</a:t>
            </a:r>
            <a:endParaRPr lang="es-ES" baseline="0" dirty="0" smtClean="0"/>
          </a:p>
          <a:p>
            <a:r>
              <a:rPr lang="es-ES" baseline="0" dirty="0" smtClean="0"/>
              <a:t>Mera, India – </a:t>
            </a:r>
            <a:r>
              <a:rPr lang="es-ES" baseline="0" dirty="0" err="1" smtClean="0"/>
              <a:t>Province</a:t>
            </a:r>
            <a:r>
              <a:rPr lang="es-ES" baseline="0" dirty="0" smtClean="0"/>
              <a:t> of </a:t>
            </a:r>
            <a:r>
              <a:rPr lang="es-ES" baseline="0" dirty="0" err="1" smtClean="0"/>
              <a:t>Gujarat</a:t>
            </a:r>
            <a:r>
              <a:rPr lang="es-ES" baseline="0" dirty="0" smtClean="0"/>
              <a:t> </a:t>
            </a:r>
          </a:p>
          <a:p>
            <a:pPr defTabSz="948649">
              <a:defRPr/>
            </a:pPr>
            <a:r>
              <a:rPr lang="en-US" sz="1300" dirty="0" smtClean="0"/>
              <a:t>The Gathering was held in a rural setting in an area of Gujarat that is used and inhabited by pastoralists</a:t>
            </a:r>
            <a:endParaRPr lang="es-ES" sz="1300" dirty="0" smtClean="0"/>
          </a:p>
          <a:p>
            <a:endParaRPr lang="es-ES" baseline="0" dirty="0" smtClean="0"/>
          </a:p>
          <a:p>
            <a:r>
              <a:rPr lang="es-ES" baseline="0" dirty="0" smtClean="0"/>
              <a:t>Rural </a:t>
            </a:r>
            <a:r>
              <a:rPr lang="es-ES" baseline="0" dirty="0" err="1" smtClean="0"/>
              <a:t>setting</a:t>
            </a:r>
            <a:r>
              <a:rPr lang="es-ES" baseline="0" dirty="0" smtClean="0"/>
              <a:t> </a:t>
            </a:r>
            <a:r>
              <a:rPr lang="es-ES" baseline="0" dirty="0" err="1" smtClean="0"/>
              <a:t>provided</a:t>
            </a:r>
            <a:r>
              <a:rPr lang="es-ES" baseline="0" dirty="0" smtClean="0"/>
              <a:t> ideal </a:t>
            </a:r>
            <a:r>
              <a:rPr lang="es-ES" baseline="0" dirty="0" err="1" smtClean="0"/>
              <a:t>location</a:t>
            </a:r>
            <a:r>
              <a:rPr lang="es-ES" baseline="0" dirty="0" smtClean="0"/>
              <a:t> </a:t>
            </a:r>
            <a:r>
              <a:rPr lang="es-ES" baseline="0" dirty="0" err="1" smtClean="0"/>
              <a:t>for</a:t>
            </a:r>
            <a:r>
              <a:rPr lang="es-ES" baseline="0" dirty="0" smtClean="0"/>
              <a:t> </a:t>
            </a:r>
            <a:r>
              <a:rPr lang="es-ES" baseline="0" dirty="0" err="1" smtClean="0"/>
              <a:t>skills</a:t>
            </a:r>
            <a:r>
              <a:rPr lang="es-ES" baseline="0" dirty="0" smtClean="0"/>
              <a:t> </a:t>
            </a:r>
            <a:r>
              <a:rPr lang="es-ES" baseline="0" dirty="0" err="1" smtClean="0"/>
              <a:t>sharing</a:t>
            </a:r>
            <a:r>
              <a:rPr lang="es-ES" baseline="0" dirty="0" smtClean="0"/>
              <a:t>, </a:t>
            </a:r>
            <a:r>
              <a:rPr lang="es-ES" baseline="0" dirty="0" err="1" smtClean="0"/>
              <a:t>concentration</a:t>
            </a:r>
            <a:r>
              <a:rPr lang="es-ES" baseline="0" dirty="0" smtClean="0"/>
              <a:t>, </a:t>
            </a:r>
            <a:r>
              <a:rPr lang="es-ES" baseline="0" dirty="0" err="1" smtClean="0"/>
              <a:t>focussing</a:t>
            </a:r>
            <a:r>
              <a:rPr lang="es-ES" baseline="0" dirty="0" smtClean="0"/>
              <a:t> </a:t>
            </a:r>
            <a:r>
              <a:rPr lang="es-ES" baseline="0" dirty="0" err="1" smtClean="0"/>
              <a:t>on</a:t>
            </a:r>
            <a:r>
              <a:rPr lang="es-ES" baseline="0" dirty="0" smtClean="0"/>
              <a:t> </a:t>
            </a:r>
            <a:r>
              <a:rPr lang="es-ES" baseline="0" dirty="0" err="1" smtClean="0"/>
              <a:t>our</a:t>
            </a:r>
            <a:r>
              <a:rPr lang="es-ES" baseline="0" dirty="0" smtClean="0"/>
              <a:t> agenda</a:t>
            </a:r>
          </a:p>
          <a:p>
            <a:endParaRPr lang="es-ES" baseline="0" dirty="0" smtClean="0"/>
          </a:p>
          <a:p>
            <a:r>
              <a:rPr lang="es-ES" baseline="0" dirty="0" err="1" smtClean="0"/>
              <a:t>Also</a:t>
            </a:r>
            <a:r>
              <a:rPr lang="es-ES" baseline="0" dirty="0" smtClean="0"/>
              <a:t> </a:t>
            </a:r>
            <a:r>
              <a:rPr lang="es-ES" baseline="0" dirty="0" err="1" smtClean="0"/>
              <a:t>provided</a:t>
            </a:r>
            <a:r>
              <a:rPr lang="es-ES" baseline="0" dirty="0" smtClean="0"/>
              <a:t> </a:t>
            </a:r>
            <a:r>
              <a:rPr lang="es-ES" baseline="0" dirty="0" err="1" smtClean="0"/>
              <a:t>many</a:t>
            </a:r>
            <a:r>
              <a:rPr lang="es-ES" baseline="0" dirty="0" smtClean="0"/>
              <a:t> </a:t>
            </a:r>
            <a:r>
              <a:rPr lang="es-ES" baseline="0" dirty="0" err="1" smtClean="0"/>
              <a:t>challenges</a:t>
            </a:r>
            <a:r>
              <a:rPr lang="es-ES" baseline="0" dirty="0" smtClean="0"/>
              <a:t> (</a:t>
            </a:r>
            <a:r>
              <a:rPr lang="es-ES" baseline="0" dirty="0" err="1" smtClean="0"/>
              <a:t>electricity</a:t>
            </a:r>
            <a:r>
              <a:rPr lang="es-ES" baseline="0" dirty="0" smtClean="0"/>
              <a:t>, internet, </a:t>
            </a:r>
            <a:r>
              <a:rPr lang="es-ES" baseline="0" dirty="0" err="1" smtClean="0"/>
              <a:t>sanitation</a:t>
            </a:r>
            <a:r>
              <a:rPr lang="es-ES" baseline="0" dirty="0" smtClean="0"/>
              <a:t>, </a:t>
            </a:r>
            <a:r>
              <a:rPr lang="es-ES" baseline="0" dirty="0" err="1" smtClean="0"/>
              <a:t>access</a:t>
            </a:r>
            <a:r>
              <a:rPr lang="es-ES" baseline="0" dirty="0" smtClean="0"/>
              <a:t>/</a:t>
            </a:r>
            <a:r>
              <a:rPr lang="es-ES" baseline="0" dirty="0" err="1" smtClean="0"/>
              <a:t>transportation</a:t>
            </a:r>
            <a:r>
              <a:rPr lang="es-ES" baseline="0" dirty="0" smtClean="0"/>
              <a:t>)</a:t>
            </a:r>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26</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The</a:t>
            </a:r>
            <a:r>
              <a:rPr lang="es-ES" dirty="0" smtClean="0"/>
              <a:t> campus </a:t>
            </a:r>
            <a:r>
              <a:rPr lang="es-ES" dirty="0" err="1" smtClean="0"/>
              <a:t>is</a:t>
            </a:r>
            <a:r>
              <a:rPr lang="es-ES" dirty="0" smtClean="0"/>
              <a:t> </a:t>
            </a:r>
            <a:r>
              <a:rPr lang="es-ES" dirty="0" err="1" smtClean="0"/>
              <a:t>meant</a:t>
            </a:r>
            <a:r>
              <a:rPr lang="es-ES" dirty="0" smtClean="0"/>
              <a:t> </a:t>
            </a:r>
            <a:r>
              <a:rPr lang="es-ES" dirty="0" err="1" smtClean="0"/>
              <a:t>to</a:t>
            </a:r>
            <a:r>
              <a:rPr lang="es-ES" dirty="0" smtClean="0"/>
              <a:t> </a:t>
            </a:r>
            <a:r>
              <a:rPr lang="es-ES" dirty="0" err="1" smtClean="0"/>
              <a:t>be</a:t>
            </a:r>
            <a:r>
              <a:rPr lang="es-ES" dirty="0" smtClean="0"/>
              <a:t> a </a:t>
            </a:r>
            <a:r>
              <a:rPr lang="es-ES" dirty="0" err="1" smtClean="0"/>
              <a:t>safe</a:t>
            </a:r>
            <a:r>
              <a:rPr lang="es-ES" baseline="0" dirty="0" smtClean="0"/>
              <a:t> place </a:t>
            </a:r>
            <a:r>
              <a:rPr lang="es-ES" baseline="0" dirty="0" err="1" smtClean="0"/>
              <a:t>for</a:t>
            </a:r>
            <a:r>
              <a:rPr lang="es-ES" baseline="0" dirty="0" smtClean="0"/>
              <a:t> </a:t>
            </a:r>
            <a:r>
              <a:rPr lang="es-ES" baseline="0" dirty="0" err="1" smtClean="0"/>
              <a:t>pastoralists</a:t>
            </a:r>
            <a:r>
              <a:rPr lang="es-ES" baseline="0" dirty="0" smtClean="0"/>
              <a:t> </a:t>
            </a:r>
            <a:r>
              <a:rPr lang="es-ES" baseline="0" dirty="0" err="1" smtClean="0"/>
              <a:t>to</a:t>
            </a:r>
            <a:r>
              <a:rPr lang="es-ES" baseline="0" dirty="0" smtClean="0"/>
              <a:t> stop and </a:t>
            </a:r>
            <a:r>
              <a:rPr lang="es-ES" baseline="0" dirty="0" err="1" smtClean="0"/>
              <a:t>also</a:t>
            </a:r>
            <a:r>
              <a:rPr lang="es-ES" baseline="0" dirty="0" smtClean="0"/>
              <a:t> a </a:t>
            </a:r>
            <a:r>
              <a:rPr lang="es-ES" baseline="0" dirty="0" err="1" smtClean="0"/>
              <a:t>school</a:t>
            </a:r>
            <a:r>
              <a:rPr lang="es-ES" baseline="0" dirty="0" smtClean="0"/>
              <a:t>.</a:t>
            </a:r>
          </a:p>
          <a:p>
            <a:r>
              <a:rPr lang="es-ES" baseline="0" dirty="0" smtClean="0"/>
              <a:t> </a:t>
            </a:r>
            <a:r>
              <a:rPr lang="es-ES" baseline="0" dirty="0" err="1" smtClean="0"/>
              <a:t>The</a:t>
            </a:r>
            <a:r>
              <a:rPr lang="es-ES" baseline="0" dirty="0" smtClean="0"/>
              <a:t> </a:t>
            </a:r>
            <a:r>
              <a:rPr lang="es-ES" baseline="0" dirty="0" err="1" smtClean="0"/>
              <a:t>week</a:t>
            </a:r>
            <a:r>
              <a:rPr lang="es-ES" baseline="0" dirty="0" smtClean="0"/>
              <a:t> </a:t>
            </a:r>
            <a:r>
              <a:rPr lang="es-ES" baseline="0" dirty="0" err="1" smtClean="0"/>
              <a:t>after</a:t>
            </a:r>
            <a:r>
              <a:rPr lang="es-ES" baseline="0" dirty="0" smtClean="0"/>
              <a:t> </a:t>
            </a:r>
            <a:r>
              <a:rPr lang="es-ES" baseline="0" dirty="0" err="1" smtClean="0"/>
              <a:t>we</a:t>
            </a:r>
            <a:r>
              <a:rPr lang="es-ES" baseline="0" dirty="0" smtClean="0"/>
              <a:t> </a:t>
            </a:r>
            <a:r>
              <a:rPr lang="es-ES" baseline="0" dirty="0" err="1" smtClean="0"/>
              <a:t>left</a:t>
            </a:r>
            <a:r>
              <a:rPr lang="es-ES" baseline="0" dirty="0" smtClean="0"/>
              <a:t> india, </a:t>
            </a:r>
            <a:r>
              <a:rPr lang="es-ES" baseline="0" dirty="0" err="1" smtClean="0"/>
              <a:t>they</a:t>
            </a:r>
            <a:r>
              <a:rPr lang="es-ES" baseline="0" dirty="0" smtClean="0"/>
              <a:t> </a:t>
            </a:r>
            <a:r>
              <a:rPr lang="es-ES" baseline="0" dirty="0" err="1" smtClean="0"/>
              <a:t>hosted</a:t>
            </a:r>
            <a:r>
              <a:rPr lang="es-ES" baseline="0" dirty="0" smtClean="0"/>
              <a:t> </a:t>
            </a:r>
            <a:r>
              <a:rPr lang="es-ES" baseline="0" dirty="0" err="1" smtClean="0"/>
              <a:t>school</a:t>
            </a:r>
            <a:r>
              <a:rPr lang="es-ES" baseline="0" dirty="0" smtClean="0"/>
              <a:t> </a:t>
            </a:r>
            <a:r>
              <a:rPr lang="es-ES" baseline="0" dirty="0" err="1" smtClean="0"/>
              <a:t>children</a:t>
            </a:r>
            <a:r>
              <a:rPr lang="es-ES" baseline="0" dirty="0" smtClean="0"/>
              <a:t> at </a:t>
            </a:r>
            <a:r>
              <a:rPr lang="es-ES" baseline="0" dirty="0" err="1" smtClean="0"/>
              <a:t>the</a:t>
            </a:r>
            <a:r>
              <a:rPr lang="es-ES" baseline="0" dirty="0" smtClean="0"/>
              <a:t> </a:t>
            </a:r>
            <a:r>
              <a:rPr lang="es-ES" baseline="0" dirty="0" err="1" smtClean="0"/>
              <a:t>site</a:t>
            </a:r>
            <a:r>
              <a:rPr lang="es-ES" baseline="0" dirty="0" smtClean="0"/>
              <a:t>.</a:t>
            </a:r>
          </a:p>
          <a:p>
            <a:r>
              <a:rPr lang="es-ES" baseline="0" dirty="0" err="1" smtClean="0"/>
              <a:t>Trying</a:t>
            </a:r>
            <a:r>
              <a:rPr lang="es-ES" baseline="0" dirty="0" smtClean="0"/>
              <a:t> ti </a:t>
            </a:r>
            <a:r>
              <a:rPr lang="es-ES" baseline="0" dirty="0" err="1" smtClean="0"/>
              <a:t>build</a:t>
            </a:r>
            <a:r>
              <a:rPr lang="es-ES" baseline="0" dirty="0" smtClean="0"/>
              <a:t> </a:t>
            </a:r>
            <a:r>
              <a:rPr lang="es-ES" baseline="0" dirty="0" err="1" smtClean="0"/>
              <a:t>an</a:t>
            </a:r>
            <a:r>
              <a:rPr lang="es-ES" baseline="0" dirty="0" smtClean="0"/>
              <a:t> eco-resort </a:t>
            </a:r>
            <a:r>
              <a:rPr lang="es-ES" baseline="0" dirty="0" err="1" smtClean="0"/>
              <a:t>facility</a:t>
            </a:r>
            <a:r>
              <a:rPr lang="es-ES" baseline="0" dirty="0" smtClean="0"/>
              <a:t> </a:t>
            </a:r>
            <a:r>
              <a:rPr lang="es-ES" baseline="0" dirty="0" err="1" smtClean="0"/>
              <a:t>on</a:t>
            </a:r>
            <a:r>
              <a:rPr lang="es-ES" baseline="0" dirty="0" smtClean="0"/>
              <a:t> </a:t>
            </a:r>
            <a:r>
              <a:rPr lang="es-ES" baseline="0" dirty="0" err="1" smtClean="0"/>
              <a:t>the</a:t>
            </a:r>
            <a:r>
              <a:rPr lang="es-ES" baseline="0" dirty="0" smtClean="0"/>
              <a:t> campus. </a:t>
            </a:r>
          </a:p>
          <a:p>
            <a:endParaRPr lang="es-ES" baseline="0" dirty="0" smtClean="0"/>
          </a:p>
          <a:p>
            <a:r>
              <a:rPr lang="es-ES" baseline="0" dirty="0" smtClean="0"/>
              <a:t>BUNGAS – </a:t>
            </a:r>
            <a:r>
              <a:rPr lang="es-ES" baseline="0" dirty="0" err="1" smtClean="0"/>
              <a:t>traditional</a:t>
            </a:r>
            <a:r>
              <a:rPr lang="es-ES" baseline="0" dirty="0" smtClean="0"/>
              <a:t> </a:t>
            </a:r>
            <a:r>
              <a:rPr lang="es-ES" baseline="0" dirty="0" err="1" smtClean="0"/>
              <a:t>huts</a:t>
            </a:r>
            <a:r>
              <a:rPr lang="es-ES" baseline="0" dirty="0" smtClean="0"/>
              <a:t>, </a:t>
            </a:r>
            <a:r>
              <a:rPr lang="es-ES" baseline="0" dirty="0" err="1" smtClean="0"/>
              <a:t>cow</a:t>
            </a:r>
            <a:r>
              <a:rPr lang="es-ES" baseline="0" dirty="0" smtClean="0"/>
              <a:t> </a:t>
            </a:r>
            <a:r>
              <a:rPr lang="es-ES" baseline="0" dirty="0" err="1" smtClean="0"/>
              <a:t>dung</a:t>
            </a:r>
            <a:r>
              <a:rPr lang="es-ES" baseline="0" dirty="0" smtClean="0"/>
              <a:t> and </a:t>
            </a:r>
            <a:r>
              <a:rPr lang="es-ES" baseline="0" dirty="0" err="1" smtClean="0"/>
              <a:t>thatch</a:t>
            </a:r>
            <a:r>
              <a:rPr lang="es-ES" baseline="0" dirty="0" smtClean="0"/>
              <a:t> </a:t>
            </a:r>
            <a:r>
              <a:rPr lang="es-ES" baseline="0" dirty="0" err="1" smtClean="0"/>
              <a:t>roof</a:t>
            </a:r>
            <a:r>
              <a:rPr lang="es-ES" baseline="0" dirty="0" smtClean="0"/>
              <a:t> </a:t>
            </a:r>
          </a:p>
          <a:p>
            <a:r>
              <a:rPr lang="es-ES" baseline="0" dirty="0" err="1" smtClean="0"/>
              <a:t>The</a:t>
            </a:r>
            <a:r>
              <a:rPr lang="es-ES" baseline="0" dirty="0" smtClean="0"/>
              <a:t> </a:t>
            </a:r>
            <a:r>
              <a:rPr lang="es-ES" baseline="0" dirty="0" err="1" smtClean="0"/>
              <a:t>surrounding</a:t>
            </a:r>
            <a:r>
              <a:rPr lang="es-ES" baseline="0" dirty="0" smtClean="0"/>
              <a:t> </a:t>
            </a:r>
            <a:r>
              <a:rPr lang="es-ES" baseline="0" dirty="0" err="1" smtClean="0"/>
              <a:t>communities</a:t>
            </a:r>
            <a:r>
              <a:rPr lang="es-ES" baseline="0" dirty="0" smtClean="0"/>
              <a:t> </a:t>
            </a:r>
            <a:r>
              <a:rPr lang="es-ES" baseline="0" dirty="0" err="1" smtClean="0"/>
              <a:t>donated</a:t>
            </a:r>
            <a:r>
              <a:rPr lang="es-ES" baseline="0" dirty="0" smtClean="0"/>
              <a:t> </a:t>
            </a:r>
            <a:r>
              <a:rPr lang="es-ES" baseline="0" dirty="0" err="1" smtClean="0"/>
              <a:t>their</a:t>
            </a:r>
            <a:r>
              <a:rPr lang="es-ES" baseline="0" dirty="0" smtClean="0"/>
              <a:t> </a:t>
            </a:r>
            <a:r>
              <a:rPr lang="es-ES" baseline="0" dirty="0" err="1" smtClean="0"/>
              <a:t>beds</a:t>
            </a:r>
            <a:r>
              <a:rPr lang="es-ES" baseline="0" dirty="0" smtClean="0"/>
              <a:t> and a </a:t>
            </a:r>
            <a:r>
              <a:rPr lang="es-ES" baseline="0" dirty="0" err="1" smtClean="0"/>
              <a:t>lot</a:t>
            </a:r>
            <a:r>
              <a:rPr lang="es-ES" baseline="0" dirty="0" smtClean="0"/>
              <a:t> of </a:t>
            </a:r>
            <a:r>
              <a:rPr lang="es-ES" baseline="0" dirty="0" err="1" smtClean="0"/>
              <a:t>labour</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event</a:t>
            </a:r>
            <a:r>
              <a:rPr lang="es-ES" baseline="0" dirty="0" smtClean="0"/>
              <a:t>, </a:t>
            </a:r>
            <a:r>
              <a:rPr lang="es-ES" baseline="0" dirty="0" err="1" smtClean="0"/>
              <a:t>highlighting</a:t>
            </a:r>
            <a:r>
              <a:rPr lang="es-ES" baseline="0" dirty="0" smtClean="0"/>
              <a:t> </a:t>
            </a:r>
            <a:r>
              <a:rPr lang="es-ES" baseline="0" dirty="0" err="1" smtClean="0"/>
              <a:t>the</a:t>
            </a:r>
            <a:r>
              <a:rPr lang="es-ES" baseline="0" dirty="0" smtClean="0"/>
              <a:t> </a:t>
            </a:r>
            <a:r>
              <a:rPr lang="es-ES" baseline="0" dirty="0" err="1" smtClean="0"/>
              <a:t>importance</a:t>
            </a:r>
            <a:r>
              <a:rPr lang="es-ES" baseline="0" dirty="0" smtClean="0"/>
              <a:t> of </a:t>
            </a:r>
            <a:r>
              <a:rPr lang="es-ES" baseline="0" dirty="0" err="1" smtClean="0"/>
              <a:t>the</a:t>
            </a:r>
            <a:r>
              <a:rPr lang="es-ES" baseline="0" dirty="0" smtClean="0"/>
              <a:t> </a:t>
            </a:r>
            <a:r>
              <a:rPr lang="es-ES" baseline="0" dirty="0" err="1" smtClean="0"/>
              <a:t>event</a:t>
            </a:r>
            <a:r>
              <a:rPr lang="es-ES" baseline="0" dirty="0" smtClean="0"/>
              <a:t> </a:t>
            </a:r>
            <a:r>
              <a:rPr lang="es-ES" baseline="0" dirty="0" err="1" smtClean="0"/>
              <a:t>for</a:t>
            </a:r>
            <a:r>
              <a:rPr lang="es-ES" baseline="0" dirty="0" smtClean="0"/>
              <a:t> </a:t>
            </a:r>
            <a:r>
              <a:rPr lang="es-ES" baseline="0" dirty="0" err="1" smtClean="0"/>
              <a:t>the</a:t>
            </a:r>
            <a:r>
              <a:rPr lang="es-ES" baseline="0" dirty="0" smtClean="0"/>
              <a:t> </a:t>
            </a:r>
            <a:r>
              <a:rPr lang="es-ES" baseline="0" dirty="0" err="1" smtClean="0"/>
              <a:t>community</a:t>
            </a:r>
            <a:r>
              <a:rPr lang="es-ES" baseline="0" dirty="0" smtClean="0"/>
              <a:t>.</a:t>
            </a:r>
          </a:p>
          <a:p>
            <a:r>
              <a:rPr lang="es-ES" baseline="0" dirty="0" smtClean="0"/>
              <a:t> </a:t>
            </a:r>
            <a:r>
              <a:rPr lang="es-ES" baseline="0" dirty="0" err="1" smtClean="0"/>
              <a:t>Over</a:t>
            </a:r>
            <a:r>
              <a:rPr lang="es-ES" baseline="0" dirty="0" smtClean="0"/>
              <a:t> 300 </a:t>
            </a:r>
            <a:r>
              <a:rPr lang="es-ES" baseline="0" dirty="0" err="1" smtClean="0"/>
              <a:t>beds</a:t>
            </a:r>
            <a:r>
              <a:rPr lang="es-ES" baseline="0" dirty="0" smtClean="0"/>
              <a:t> </a:t>
            </a:r>
            <a:r>
              <a:rPr lang="es-ES" baseline="0" dirty="0" err="1" smtClean="0"/>
              <a:t>were</a:t>
            </a:r>
            <a:r>
              <a:rPr lang="es-ES" baseline="0" dirty="0" smtClean="0"/>
              <a:t> </a:t>
            </a:r>
            <a:r>
              <a:rPr lang="es-ES" baseline="0" dirty="0" err="1" smtClean="0"/>
              <a:t>donates</a:t>
            </a:r>
            <a:r>
              <a:rPr lang="es-ES" baseline="0" dirty="0" smtClean="0"/>
              <a:t> and </a:t>
            </a:r>
            <a:r>
              <a:rPr lang="es-ES" baseline="0" dirty="0" err="1" smtClean="0"/>
              <a:t>also</a:t>
            </a:r>
            <a:r>
              <a:rPr lang="es-ES" baseline="0" dirty="0" smtClean="0"/>
              <a:t> </a:t>
            </a:r>
            <a:r>
              <a:rPr lang="es-ES" baseline="0" dirty="0" err="1" smtClean="0"/>
              <a:t>decorations</a:t>
            </a:r>
            <a:r>
              <a:rPr lang="es-ES" baseline="0" dirty="0" smtClean="0"/>
              <a:t> </a:t>
            </a:r>
            <a:r>
              <a:rPr lang="es-ES" baseline="0" dirty="0" err="1" smtClean="0"/>
              <a:t>for</a:t>
            </a:r>
            <a:r>
              <a:rPr lang="es-ES" baseline="0" dirty="0" smtClean="0"/>
              <a:t> </a:t>
            </a:r>
            <a:r>
              <a:rPr lang="es-ES" baseline="0" dirty="0" err="1" smtClean="0"/>
              <a:t>the</a:t>
            </a:r>
            <a:r>
              <a:rPr lang="es-ES" baseline="0" dirty="0" smtClean="0"/>
              <a:t> bungas and </a:t>
            </a:r>
            <a:r>
              <a:rPr lang="es-ES" baseline="0" dirty="0" err="1" smtClean="0"/>
              <a:t>tents</a:t>
            </a:r>
            <a:endParaRPr lang="es-ES" baseline="0" dirty="0" smtClean="0"/>
          </a:p>
          <a:p>
            <a:r>
              <a:rPr lang="es-ES" baseline="0" dirty="0" smtClean="0"/>
              <a:t>WE </a:t>
            </a:r>
            <a:r>
              <a:rPr lang="es-ES" baseline="0" dirty="0" err="1" smtClean="0"/>
              <a:t>had</a:t>
            </a:r>
            <a:r>
              <a:rPr lang="es-ES" baseline="0" dirty="0" smtClean="0"/>
              <a:t> a local </a:t>
            </a:r>
            <a:r>
              <a:rPr lang="es-ES" baseline="0" dirty="0" err="1" smtClean="0"/>
              <a:t>cooking</a:t>
            </a:r>
            <a:r>
              <a:rPr lang="es-ES" baseline="0" dirty="0" smtClean="0"/>
              <a:t> and </a:t>
            </a:r>
            <a:r>
              <a:rPr lang="es-ES" baseline="0" dirty="0" err="1" smtClean="0"/>
              <a:t>cleaning</a:t>
            </a:r>
            <a:r>
              <a:rPr lang="es-ES" baseline="0" dirty="0" smtClean="0"/>
              <a:t> </a:t>
            </a:r>
            <a:r>
              <a:rPr lang="es-ES" baseline="0" dirty="0" err="1" smtClean="0"/>
              <a:t>crew</a:t>
            </a:r>
            <a:r>
              <a:rPr lang="es-ES" baseline="0" dirty="0" smtClean="0"/>
              <a:t>.</a:t>
            </a:r>
          </a:p>
          <a:p>
            <a:r>
              <a:rPr lang="es-ES" baseline="0" dirty="0" err="1" smtClean="0"/>
              <a:t>All</a:t>
            </a:r>
            <a:r>
              <a:rPr lang="es-ES" baseline="0" dirty="0" smtClean="0"/>
              <a:t> </a:t>
            </a:r>
            <a:r>
              <a:rPr lang="es-ES" baseline="0" dirty="0" err="1" smtClean="0"/>
              <a:t>was</a:t>
            </a:r>
            <a:r>
              <a:rPr lang="es-ES" baseline="0" dirty="0" smtClean="0"/>
              <a:t> </a:t>
            </a:r>
            <a:r>
              <a:rPr lang="es-ES" baseline="0" dirty="0" err="1" smtClean="0"/>
              <a:t>going</a:t>
            </a:r>
            <a:r>
              <a:rPr lang="es-ES" baseline="0" dirty="0" smtClean="0"/>
              <a:t> </a:t>
            </a:r>
            <a:r>
              <a:rPr lang="es-ES" baseline="0" dirty="0" err="1" smtClean="0"/>
              <a:t>well</a:t>
            </a:r>
            <a:r>
              <a:rPr lang="es-ES" baseline="0" dirty="0" smtClean="0"/>
              <a:t> </a:t>
            </a:r>
            <a:r>
              <a:rPr lang="es-ES" baseline="0" dirty="0" err="1" smtClean="0"/>
              <a:t>until</a:t>
            </a:r>
            <a:r>
              <a:rPr lang="es-ES" baseline="0" dirty="0" smtClean="0"/>
              <a:t> </a:t>
            </a:r>
            <a:r>
              <a:rPr lang="es-ES" baseline="0" dirty="0" err="1" smtClean="0"/>
              <a:t>the</a:t>
            </a:r>
            <a:r>
              <a:rPr lang="es-ES" baseline="0" dirty="0" smtClean="0"/>
              <a:t> </a:t>
            </a:r>
            <a:r>
              <a:rPr lang="es-ES" baseline="0" dirty="0" err="1" smtClean="0"/>
              <a:t>typhoon</a:t>
            </a:r>
            <a:r>
              <a:rPr lang="es-ES" baseline="0" dirty="0" smtClean="0"/>
              <a:t>. </a:t>
            </a:r>
          </a:p>
          <a:p>
            <a:r>
              <a:rPr lang="es-ES" baseline="0" dirty="0" err="1" smtClean="0"/>
              <a:t>We</a:t>
            </a:r>
            <a:r>
              <a:rPr lang="es-ES" baseline="0" dirty="0" smtClean="0"/>
              <a:t> </a:t>
            </a:r>
            <a:r>
              <a:rPr lang="es-ES" baseline="0" dirty="0" err="1" smtClean="0"/>
              <a:t>were</a:t>
            </a:r>
            <a:r>
              <a:rPr lang="es-ES" baseline="0" dirty="0" smtClean="0"/>
              <a:t> </a:t>
            </a:r>
            <a:r>
              <a:rPr lang="es-ES" baseline="0" dirty="0" err="1" smtClean="0"/>
              <a:t>evacuated</a:t>
            </a:r>
            <a:r>
              <a:rPr lang="es-ES" baseline="0" dirty="0" smtClean="0"/>
              <a:t> </a:t>
            </a:r>
            <a:r>
              <a:rPr lang="es-ES" baseline="0" dirty="0" err="1" smtClean="0"/>
              <a:t>from</a:t>
            </a:r>
            <a:r>
              <a:rPr lang="es-ES" baseline="0" dirty="0" smtClean="0"/>
              <a:t> </a:t>
            </a:r>
            <a:r>
              <a:rPr lang="es-ES" baseline="0" dirty="0" err="1" smtClean="0"/>
              <a:t>the</a:t>
            </a:r>
            <a:r>
              <a:rPr lang="es-ES" baseline="0" dirty="0" smtClean="0"/>
              <a:t> </a:t>
            </a:r>
            <a:r>
              <a:rPr lang="es-ES" baseline="0" dirty="0" err="1" smtClean="0"/>
              <a:t>site</a:t>
            </a:r>
            <a:r>
              <a:rPr lang="es-ES" baseline="0" dirty="0" smtClean="0"/>
              <a:t> </a:t>
            </a:r>
            <a:r>
              <a:rPr lang="es-ES" baseline="0" dirty="0" err="1" smtClean="0"/>
              <a:t>to</a:t>
            </a:r>
            <a:r>
              <a:rPr lang="es-ES" baseline="0" dirty="0" smtClean="0"/>
              <a:t> a </a:t>
            </a:r>
            <a:r>
              <a:rPr lang="es-ES" baseline="0" dirty="0" err="1" smtClean="0"/>
              <a:t>community</a:t>
            </a:r>
            <a:r>
              <a:rPr lang="es-ES" baseline="0" dirty="0" smtClean="0"/>
              <a:t> centre </a:t>
            </a:r>
            <a:r>
              <a:rPr lang="es-ES" baseline="0" dirty="0" err="1" smtClean="0"/>
              <a:t>nearby</a:t>
            </a:r>
            <a:r>
              <a:rPr lang="es-ES" baseline="0" dirty="0" smtClean="0"/>
              <a:t>.</a:t>
            </a:r>
          </a:p>
          <a:p>
            <a:r>
              <a:rPr lang="es-ES" baseline="0" dirty="0" err="1" smtClean="0"/>
              <a:t>The</a:t>
            </a:r>
            <a:r>
              <a:rPr lang="es-ES" baseline="0" dirty="0" smtClean="0"/>
              <a:t> campus </a:t>
            </a:r>
            <a:r>
              <a:rPr lang="es-ES" baseline="0" dirty="0" err="1" smtClean="0"/>
              <a:t>recovered</a:t>
            </a:r>
            <a:r>
              <a:rPr lang="es-ES" baseline="0" dirty="0" smtClean="0"/>
              <a:t>.  </a:t>
            </a:r>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27</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28</a:t>
            </a:fld>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77500" lnSpcReduction="20000"/>
          </a:bodyPr>
          <a:lstStyle/>
          <a:p>
            <a:r>
              <a:rPr lang="es-ES" dirty="0" err="1" smtClean="0"/>
              <a:t>Admitedly</a:t>
            </a:r>
            <a:r>
              <a:rPr lang="es-ES" baseline="0" dirty="0" smtClean="0"/>
              <a:t> </a:t>
            </a:r>
            <a:r>
              <a:rPr lang="es-ES" baseline="0" dirty="0" err="1" smtClean="0"/>
              <a:t>cheesy</a:t>
            </a:r>
            <a:r>
              <a:rPr lang="es-ES" baseline="0" dirty="0" smtClean="0"/>
              <a:t>, </a:t>
            </a:r>
            <a:r>
              <a:rPr lang="es-ES" baseline="0" dirty="0" err="1" smtClean="0"/>
              <a:t>but</a:t>
            </a:r>
            <a:r>
              <a:rPr lang="es-ES" baseline="0" dirty="0" smtClean="0"/>
              <a:t> </a:t>
            </a:r>
            <a:r>
              <a:rPr lang="es-ES" baseline="0" dirty="0" err="1" smtClean="0"/>
              <a:t>this</a:t>
            </a:r>
            <a:r>
              <a:rPr lang="es-ES" baseline="0" dirty="0" smtClean="0"/>
              <a:t> </a:t>
            </a:r>
            <a:r>
              <a:rPr lang="es-ES" baseline="0" dirty="0" err="1" smtClean="0"/>
              <a:t>was</a:t>
            </a:r>
            <a:r>
              <a:rPr lang="es-ES" baseline="0" dirty="0" smtClean="0"/>
              <a:t> a </a:t>
            </a:r>
            <a:r>
              <a:rPr lang="es-ES" baseline="0" dirty="0" err="1" smtClean="0"/>
              <a:t>remarkable</a:t>
            </a:r>
            <a:r>
              <a:rPr lang="es-ES" baseline="0" dirty="0" smtClean="0"/>
              <a:t> </a:t>
            </a:r>
            <a:r>
              <a:rPr lang="es-ES" baseline="0" dirty="0" err="1" smtClean="0"/>
              <a:t>event</a:t>
            </a:r>
            <a:r>
              <a:rPr lang="es-ES" baseline="0" dirty="0" smtClean="0"/>
              <a:t> </a:t>
            </a:r>
            <a:r>
              <a:rPr lang="es-ES" baseline="0" dirty="0" err="1" smtClean="0"/>
              <a:t>that</a:t>
            </a:r>
            <a:r>
              <a:rPr lang="es-ES" baseline="0" dirty="0" smtClean="0"/>
              <a:t> </a:t>
            </a:r>
            <a:r>
              <a:rPr lang="es-ES" baseline="0" dirty="0" err="1" smtClean="0"/>
              <a:t>brought</a:t>
            </a:r>
            <a:r>
              <a:rPr lang="es-ES" baseline="0" dirty="0" smtClean="0"/>
              <a:t> </a:t>
            </a:r>
            <a:r>
              <a:rPr lang="es-ES" baseline="0" dirty="0" err="1" smtClean="0"/>
              <a:t>together</a:t>
            </a:r>
            <a:r>
              <a:rPr lang="es-ES" baseline="0" dirty="0" smtClean="0"/>
              <a:t> women </a:t>
            </a:r>
            <a:r>
              <a:rPr lang="es-ES" baseline="0" dirty="0" err="1" smtClean="0"/>
              <a:t>from</a:t>
            </a:r>
            <a:r>
              <a:rPr lang="es-ES" baseline="0" dirty="0" smtClean="0"/>
              <a:t> </a:t>
            </a:r>
            <a:r>
              <a:rPr lang="es-ES" baseline="0" dirty="0" err="1" smtClean="0"/>
              <a:t>around</a:t>
            </a:r>
            <a:r>
              <a:rPr lang="es-ES" baseline="0" dirty="0" smtClean="0"/>
              <a:t> </a:t>
            </a:r>
            <a:r>
              <a:rPr lang="es-ES" baseline="0" dirty="0" err="1" smtClean="0"/>
              <a:t>the</a:t>
            </a:r>
            <a:r>
              <a:rPr lang="es-ES" baseline="0" dirty="0" smtClean="0"/>
              <a:t> </a:t>
            </a:r>
            <a:r>
              <a:rPr lang="es-ES" baseline="0" dirty="0" err="1" smtClean="0"/>
              <a:t>world</a:t>
            </a:r>
            <a:r>
              <a:rPr lang="es-ES" baseline="0" dirty="0" smtClean="0"/>
              <a:t> </a:t>
            </a:r>
            <a:r>
              <a:rPr lang="es-ES" baseline="0" dirty="0" err="1" smtClean="0"/>
              <a:t>to</a:t>
            </a:r>
            <a:r>
              <a:rPr lang="es-ES" baseline="0" dirty="0" smtClean="0"/>
              <a:t> </a:t>
            </a:r>
            <a:r>
              <a:rPr lang="es-ES" baseline="0" dirty="0" err="1" smtClean="0"/>
              <a:t>exhange</a:t>
            </a:r>
            <a:r>
              <a:rPr lang="es-ES" baseline="0" dirty="0" smtClean="0"/>
              <a:t> </a:t>
            </a:r>
            <a:r>
              <a:rPr lang="es-ES" baseline="0" dirty="0" err="1" smtClean="0"/>
              <a:t>expeiences</a:t>
            </a:r>
            <a:r>
              <a:rPr lang="es-ES" baseline="0" dirty="0" smtClean="0"/>
              <a:t> and </a:t>
            </a:r>
            <a:r>
              <a:rPr lang="es-ES" baseline="0" dirty="0" err="1" smtClean="0"/>
              <a:t>knowledge</a:t>
            </a:r>
            <a:r>
              <a:rPr lang="es-ES" baseline="0" dirty="0" smtClean="0"/>
              <a:t>, </a:t>
            </a:r>
            <a:r>
              <a:rPr lang="es-ES" baseline="0" dirty="0" err="1" smtClean="0"/>
              <a:t>for</a:t>
            </a:r>
            <a:r>
              <a:rPr lang="es-ES" baseline="0" dirty="0" smtClean="0"/>
              <a:t> more </a:t>
            </a:r>
            <a:r>
              <a:rPr lang="es-ES" baseline="0" dirty="0" err="1" smtClean="0"/>
              <a:t>than</a:t>
            </a:r>
            <a:r>
              <a:rPr lang="es-ES" baseline="0" dirty="0" smtClean="0"/>
              <a:t> </a:t>
            </a:r>
            <a:r>
              <a:rPr lang="es-ES" baseline="0" dirty="0" err="1" smtClean="0"/>
              <a:t>the</a:t>
            </a:r>
            <a:r>
              <a:rPr lang="es-ES" baseline="0" dirty="0" smtClean="0"/>
              <a:t> sake of </a:t>
            </a:r>
            <a:r>
              <a:rPr lang="es-ES" baseline="0" dirty="0" err="1" smtClean="0"/>
              <a:t>networking</a:t>
            </a:r>
            <a:r>
              <a:rPr lang="es-ES" baseline="0" dirty="0" smtClean="0"/>
              <a:t> </a:t>
            </a:r>
            <a:r>
              <a:rPr lang="es-ES" baseline="0" dirty="0" err="1" smtClean="0"/>
              <a:t>itself</a:t>
            </a:r>
            <a:r>
              <a:rPr lang="es-ES" baseline="0" dirty="0" smtClean="0"/>
              <a:t>. </a:t>
            </a:r>
            <a:r>
              <a:rPr lang="es-ES" dirty="0" err="1" smtClean="0"/>
              <a:t>It</a:t>
            </a:r>
            <a:r>
              <a:rPr lang="es-ES" dirty="0" smtClean="0"/>
              <a:t> set </a:t>
            </a:r>
            <a:r>
              <a:rPr lang="es-ES" dirty="0" err="1" smtClean="0"/>
              <a:t>the</a:t>
            </a:r>
            <a:r>
              <a:rPr lang="es-ES" dirty="0" smtClean="0"/>
              <a:t> </a:t>
            </a:r>
            <a:r>
              <a:rPr lang="es-ES" dirty="0" err="1" smtClean="0"/>
              <a:t>tone</a:t>
            </a:r>
            <a:r>
              <a:rPr lang="es-ES" dirty="0" smtClean="0"/>
              <a:t> </a:t>
            </a:r>
            <a:r>
              <a:rPr lang="es-ES" dirty="0" err="1" smtClean="0"/>
              <a:t>for</a:t>
            </a:r>
            <a:r>
              <a:rPr lang="es-ES" dirty="0" smtClean="0"/>
              <a:t> </a:t>
            </a:r>
            <a:r>
              <a:rPr lang="es-ES" dirty="0" err="1" smtClean="0"/>
              <a:t>the</a:t>
            </a:r>
            <a:r>
              <a:rPr lang="es-ES" dirty="0" smtClean="0"/>
              <a:t> Gathering:</a:t>
            </a:r>
            <a:r>
              <a:rPr lang="es-ES" baseline="0" dirty="0" smtClean="0"/>
              <a:t> </a:t>
            </a:r>
            <a:r>
              <a:rPr lang="es-ES" baseline="0" dirty="0" err="1" smtClean="0"/>
              <a:t>reinforced</a:t>
            </a:r>
            <a:r>
              <a:rPr lang="es-ES" baseline="0" dirty="0" smtClean="0"/>
              <a:t> </a:t>
            </a:r>
            <a:r>
              <a:rPr lang="es-ES" baseline="0" dirty="0" err="1" smtClean="0"/>
              <a:t>the</a:t>
            </a:r>
            <a:r>
              <a:rPr lang="es-ES" baseline="0" dirty="0" smtClean="0"/>
              <a:t> </a:t>
            </a:r>
            <a:r>
              <a:rPr lang="es-ES" baseline="0" dirty="0" err="1" smtClean="0"/>
              <a:t>value</a:t>
            </a:r>
            <a:r>
              <a:rPr lang="es-ES" baseline="0" dirty="0" smtClean="0"/>
              <a:t> of </a:t>
            </a:r>
            <a:r>
              <a:rPr lang="es-ES" baseline="0" dirty="0" err="1" smtClean="0"/>
              <a:t>working</a:t>
            </a:r>
            <a:r>
              <a:rPr lang="es-ES" baseline="0" dirty="0" smtClean="0"/>
              <a:t> </a:t>
            </a:r>
            <a:r>
              <a:rPr lang="es-ES" baseline="0" dirty="0" err="1" smtClean="0"/>
              <a:t>together</a:t>
            </a:r>
            <a:r>
              <a:rPr lang="es-ES" baseline="0" dirty="0" smtClean="0"/>
              <a:t>. </a:t>
            </a:r>
            <a:r>
              <a:rPr lang="en-GB" sz="1300" dirty="0" smtClean="0"/>
              <a:t>The Gathering was structured around a flexible programme that was designed to provide time for cultural events, skills sharing, regional discussions and discussions around themes of interest. Every effort was made to ensure that women’s voices were heard and towards this end, interpreters and interpreting equipment was made available for participants and facilitators gave priority to women participants.</a:t>
            </a:r>
          </a:p>
          <a:p>
            <a:endParaRPr lang="es-ES" sz="1300" dirty="0" smtClean="0"/>
          </a:p>
          <a:p>
            <a:r>
              <a:rPr lang="en-GB" sz="1300" dirty="0" smtClean="0"/>
              <a:t>Only pastoralist women had delegate status. However, men and other women were able to attend as observers. Observers were able to fully participate in the Gathering but did not have the right to vote. </a:t>
            </a:r>
            <a:endParaRPr lang="es-ES" sz="1300" dirty="0" smtClean="0"/>
          </a:p>
          <a:p>
            <a:endParaRPr lang="es-ES" baseline="0" dirty="0" smtClean="0"/>
          </a:p>
          <a:p>
            <a:endParaRPr lang="es-ES" baseline="0" dirty="0" smtClean="0"/>
          </a:p>
          <a:p>
            <a:r>
              <a:rPr lang="es-ES" baseline="0" dirty="0" smtClean="0"/>
              <a:t>SCHEDULE:</a:t>
            </a:r>
          </a:p>
          <a:p>
            <a:r>
              <a:rPr lang="es-ES" baseline="0" dirty="0" err="1" smtClean="0"/>
              <a:t>Opening</a:t>
            </a:r>
            <a:r>
              <a:rPr lang="es-ES" baseline="0" dirty="0" smtClean="0"/>
              <a:t> </a:t>
            </a:r>
            <a:r>
              <a:rPr lang="es-ES" baseline="0" dirty="0" err="1" smtClean="0"/>
              <a:t>Ceremony</a:t>
            </a:r>
            <a:r>
              <a:rPr lang="es-ES" baseline="0" dirty="0" smtClean="0"/>
              <a:t>: </a:t>
            </a:r>
            <a:r>
              <a:rPr lang="es-ES" baseline="0" dirty="0" err="1" smtClean="0"/>
              <a:t>concerns</a:t>
            </a:r>
            <a:r>
              <a:rPr lang="es-ES" baseline="0" dirty="0" smtClean="0"/>
              <a:t> </a:t>
            </a:r>
            <a:r>
              <a:rPr lang="es-ES" baseline="0" dirty="0" err="1" smtClean="0"/>
              <a:t>that</a:t>
            </a:r>
            <a:r>
              <a:rPr lang="es-ES" baseline="0" dirty="0" smtClean="0"/>
              <a:t> </a:t>
            </a:r>
            <a:r>
              <a:rPr lang="es-ES" baseline="0" dirty="0" err="1" smtClean="0"/>
              <a:t>it</a:t>
            </a:r>
            <a:r>
              <a:rPr lang="es-ES" baseline="0" dirty="0" smtClean="0"/>
              <a:t> </a:t>
            </a:r>
            <a:r>
              <a:rPr lang="es-ES" baseline="0" dirty="0" err="1" smtClean="0"/>
              <a:t>was</a:t>
            </a:r>
            <a:r>
              <a:rPr lang="es-ES" baseline="0" dirty="0" smtClean="0"/>
              <a:t> </a:t>
            </a:r>
            <a:r>
              <a:rPr lang="es-ES" baseline="0" dirty="0" err="1" smtClean="0"/>
              <a:t>male</a:t>
            </a:r>
            <a:r>
              <a:rPr lang="es-ES" baseline="0" dirty="0" smtClean="0"/>
              <a:t> </a:t>
            </a:r>
            <a:r>
              <a:rPr lang="es-ES" baseline="0" dirty="0" err="1" smtClean="0"/>
              <a:t>dominated</a:t>
            </a:r>
            <a:endParaRPr lang="es-ES" baseline="0" dirty="0" smtClean="0"/>
          </a:p>
          <a:p>
            <a:endParaRPr lang="es-ES" baseline="0" dirty="0" smtClean="0"/>
          </a:p>
          <a:p>
            <a:r>
              <a:rPr lang="es-ES" baseline="0" dirty="0" err="1" smtClean="0"/>
              <a:t>Day</a:t>
            </a:r>
            <a:r>
              <a:rPr lang="es-ES" baseline="0" dirty="0" smtClean="0"/>
              <a:t> 1- </a:t>
            </a:r>
            <a:r>
              <a:rPr lang="es-ES" baseline="0" dirty="0" err="1" smtClean="0"/>
              <a:t>geocultural</a:t>
            </a:r>
            <a:r>
              <a:rPr lang="es-ES" baseline="0" dirty="0" smtClean="0"/>
              <a:t> </a:t>
            </a:r>
            <a:r>
              <a:rPr lang="es-ES" baseline="0" dirty="0" err="1" smtClean="0"/>
              <a:t>working</a:t>
            </a:r>
            <a:r>
              <a:rPr lang="es-ES" baseline="0" dirty="0" smtClean="0"/>
              <a:t> </a:t>
            </a:r>
            <a:r>
              <a:rPr lang="es-ES" baseline="0" dirty="0" err="1" smtClean="0"/>
              <a:t>group</a:t>
            </a:r>
            <a:r>
              <a:rPr lang="es-ES" baseline="0" dirty="0" smtClean="0"/>
              <a:t> – </a:t>
            </a:r>
            <a:r>
              <a:rPr lang="es-ES" baseline="0" dirty="0" err="1" smtClean="0"/>
              <a:t>visioning</a:t>
            </a:r>
            <a:endParaRPr lang="es-ES" baseline="0" dirty="0" smtClean="0"/>
          </a:p>
          <a:p>
            <a:pPr defTabSz="948649">
              <a:defRPr/>
            </a:pPr>
            <a:r>
              <a:rPr lang="es-ES" baseline="0" dirty="0" smtClean="0"/>
              <a:t>WHY GEOCULTURAL: </a:t>
            </a:r>
            <a:r>
              <a:rPr lang="en-GB" sz="1300" dirty="0" smtClean="0"/>
              <a:t>First, some groups which are geographically close may share very little culturally or even climatically, whereas at times, groups which are perhaps farther away could share similar cultural and geographic traits, and would perhaps be better able to support one another in their workgroups. This is to say that proximity does not necessarily make for the most logical groupings. This grouping also speaks to the fact that these are transhumant people who may cross borders and interact with peoples in different states. Finally, the term draws attention to the fact that pastoralism is rooted in culture and geography and that both of these factors are fundamental in the ways of life of pastoralist peoples. </a:t>
            </a:r>
            <a:endParaRPr lang="es-ES" sz="1300" dirty="0" smtClean="0"/>
          </a:p>
          <a:p>
            <a:endParaRPr lang="es-ES" baseline="0" dirty="0" smtClean="0"/>
          </a:p>
          <a:p>
            <a:r>
              <a:rPr lang="es-ES" baseline="0" dirty="0" err="1" smtClean="0"/>
              <a:t>Day</a:t>
            </a:r>
            <a:r>
              <a:rPr lang="es-ES" baseline="0" dirty="0" smtClean="0"/>
              <a:t> 2- </a:t>
            </a:r>
            <a:r>
              <a:rPr lang="es-ES" baseline="0" dirty="0" err="1" smtClean="0"/>
              <a:t>thematic</a:t>
            </a:r>
            <a:r>
              <a:rPr lang="es-ES" baseline="0" dirty="0" smtClean="0"/>
              <a:t> </a:t>
            </a:r>
            <a:r>
              <a:rPr lang="es-ES" baseline="0" dirty="0" err="1" smtClean="0"/>
              <a:t>working</a:t>
            </a:r>
            <a:r>
              <a:rPr lang="es-ES" baseline="0" dirty="0" smtClean="0"/>
              <a:t> Group – </a:t>
            </a:r>
            <a:r>
              <a:rPr lang="es-ES" baseline="0" dirty="0" err="1" smtClean="0"/>
              <a:t>visioning</a:t>
            </a:r>
            <a:r>
              <a:rPr lang="es-ES" baseline="0" dirty="0" smtClean="0"/>
              <a:t> </a:t>
            </a:r>
          </a:p>
          <a:p>
            <a:r>
              <a:rPr lang="es-ES" baseline="0" dirty="0" err="1" smtClean="0"/>
              <a:t>Established</a:t>
            </a:r>
            <a:r>
              <a:rPr lang="es-ES" baseline="0" dirty="0" smtClean="0"/>
              <a:t> </a:t>
            </a:r>
            <a:r>
              <a:rPr lang="es-ES" baseline="0" dirty="0" err="1" smtClean="0"/>
              <a:t>by</a:t>
            </a:r>
            <a:r>
              <a:rPr lang="es-ES" baseline="0" dirty="0" smtClean="0"/>
              <a:t> </a:t>
            </a:r>
            <a:r>
              <a:rPr lang="es-ES" baseline="0" dirty="0" err="1" smtClean="0"/>
              <a:t>working</a:t>
            </a:r>
            <a:r>
              <a:rPr lang="es-ES" baseline="0" dirty="0" smtClean="0"/>
              <a:t> </a:t>
            </a:r>
            <a:r>
              <a:rPr lang="es-ES" baseline="0" dirty="0" err="1" smtClean="0"/>
              <a:t>committee</a:t>
            </a:r>
            <a:r>
              <a:rPr lang="es-ES" baseline="0" dirty="0" smtClean="0"/>
              <a:t> and </a:t>
            </a:r>
            <a:r>
              <a:rPr lang="es-ES" baseline="0" dirty="0" err="1" smtClean="0"/>
              <a:t>then</a:t>
            </a:r>
            <a:r>
              <a:rPr lang="es-ES" baseline="0" dirty="0" smtClean="0"/>
              <a:t> </a:t>
            </a:r>
            <a:r>
              <a:rPr lang="es-ES" baseline="0" dirty="0" err="1" smtClean="0"/>
              <a:t>adapted</a:t>
            </a:r>
            <a:r>
              <a:rPr lang="es-ES" baseline="0" dirty="0" smtClean="0"/>
              <a:t> </a:t>
            </a:r>
            <a:r>
              <a:rPr lang="es-ES" baseline="0" dirty="0" err="1" smtClean="0"/>
              <a:t>by</a:t>
            </a:r>
            <a:r>
              <a:rPr lang="es-ES" baseline="0" dirty="0" smtClean="0"/>
              <a:t> </a:t>
            </a:r>
            <a:r>
              <a:rPr lang="es-ES" baseline="0" dirty="0" err="1" smtClean="0"/>
              <a:t>participants</a:t>
            </a:r>
            <a:r>
              <a:rPr lang="es-ES" baseline="0" dirty="0" smtClean="0"/>
              <a:t> </a:t>
            </a:r>
            <a:r>
              <a:rPr lang="es-ES" baseline="0" dirty="0" err="1" smtClean="0"/>
              <a:t>based</a:t>
            </a:r>
            <a:r>
              <a:rPr lang="es-ES" baseline="0" dirty="0" smtClean="0"/>
              <a:t> </a:t>
            </a:r>
            <a:r>
              <a:rPr lang="es-ES" baseline="0" dirty="0" err="1" smtClean="0"/>
              <a:t>on</a:t>
            </a:r>
            <a:r>
              <a:rPr lang="es-ES" baseline="0" dirty="0" smtClean="0"/>
              <a:t> </a:t>
            </a:r>
            <a:r>
              <a:rPr lang="es-ES" baseline="0" dirty="0" err="1" smtClean="0"/>
              <a:t>need</a:t>
            </a:r>
            <a:r>
              <a:rPr lang="es-ES" baseline="0" dirty="0" smtClean="0"/>
              <a:t>. </a:t>
            </a:r>
          </a:p>
          <a:p>
            <a:pPr lvl="0"/>
            <a:r>
              <a:rPr lang="en-GB" sz="1300" b="1" dirty="0" smtClean="0"/>
              <a:t>Education, Health, and Communication; Access to Markets; Men’s Group; Natural Resources</a:t>
            </a:r>
            <a:endParaRPr lang="es-ES" sz="1300" dirty="0" smtClean="0"/>
          </a:p>
          <a:p>
            <a:endParaRPr lang="es-ES" baseline="0" dirty="0" smtClean="0"/>
          </a:p>
          <a:p>
            <a:r>
              <a:rPr lang="es-ES" baseline="0" dirty="0" err="1" smtClean="0"/>
              <a:t>Day</a:t>
            </a:r>
            <a:r>
              <a:rPr lang="es-ES" baseline="0" dirty="0" smtClean="0"/>
              <a:t> 3 – </a:t>
            </a:r>
            <a:r>
              <a:rPr lang="es-ES" baseline="0" dirty="0" err="1" smtClean="0"/>
              <a:t>skills</a:t>
            </a:r>
            <a:r>
              <a:rPr lang="es-ES" baseline="0" dirty="0" smtClean="0"/>
              <a:t> </a:t>
            </a:r>
            <a:r>
              <a:rPr lang="es-ES" baseline="0" dirty="0" err="1" smtClean="0"/>
              <a:t>sharing</a:t>
            </a:r>
            <a:r>
              <a:rPr lang="es-ES" baseline="0" dirty="0" smtClean="0"/>
              <a:t> and </a:t>
            </a:r>
            <a:r>
              <a:rPr lang="es-ES" baseline="0" dirty="0" err="1" smtClean="0"/>
              <a:t>community</a:t>
            </a:r>
            <a:r>
              <a:rPr lang="es-ES" baseline="0" dirty="0" smtClean="0"/>
              <a:t> </a:t>
            </a:r>
            <a:r>
              <a:rPr lang="es-ES" baseline="0" dirty="0" err="1" smtClean="0"/>
              <a:t>visit</a:t>
            </a:r>
            <a:endParaRPr lang="es-ES" baseline="0" dirty="0" smtClean="0"/>
          </a:p>
          <a:p>
            <a:r>
              <a:rPr lang="es-ES" baseline="0" dirty="0" err="1" smtClean="0"/>
              <a:t>Day</a:t>
            </a:r>
            <a:r>
              <a:rPr lang="es-ES" baseline="0" dirty="0" smtClean="0"/>
              <a:t> 4- </a:t>
            </a:r>
            <a:r>
              <a:rPr lang="es-ES" baseline="0" dirty="0" err="1" smtClean="0"/>
              <a:t>action</a:t>
            </a:r>
            <a:r>
              <a:rPr lang="es-ES" baseline="0" dirty="0" smtClean="0"/>
              <a:t> plan, CSM </a:t>
            </a:r>
            <a:r>
              <a:rPr lang="es-ES" baseline="0" dirty="0" err="1" smtClean="0"/>
              <a:t>election</a:t>
            </a:r>
            <a:r>
              <a:rPr lang="es-ES" baseline="0" dirty="0" smtClean="0"/>
              <a:t>, </a:t>
            </a:r>
            <a:r>
              <a:rPr lang="es-ES" baseline="0" dirty="0" err="1" smtClean="0"/>
              <a:t>declaration</a:t>
            </a:r>
            <a:r>
              <a:rPr lang="es-ES" baseline="0" dirty="0" smtClean="0"/>
              <a:t> </a:t>
            </a:r>
            <a:r>
              <a:rPr lang="es-ES" baseline="0" dirty="0" err="1" smtClean="0"/>
              <a:t>writing</a:t>
            </a:r>
            <a:r>
              <a:rPr lang="es-ES" baseline="0" dirty="0" smtClean="0"/>
              <a:t> </a:t>
            </a:r>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29</a:t>
            </a:fld>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GB" sz="1300" dirty="0" smtClean="0"/>
              <a:t>On the last day of the Gathering, participants met and together came up with a </a:t>
            </a:r>
            <a:r>
              <a:rPr lang="en-GB" sz="1300" b="1" dirty="0" smtClean="0"/>
              <a:t>list of their top priorities, </a:t>
            </a:r>
            <a:r>
              <a:rPr lang="en-GB" sz="1300" dirty="0" smtClean="0"/>
              <a:t>which included:  </a:t>
            </a:r>
            <a:endParaRPr lang="es-ES" sz="1300" dirty="0" smtClean="0"/>
          </a:p>
          <a:p>
            <a:pPr lvl="0"/>
            <a:r>
              <a:rPr lang="en-GB" sz="1300" b="1" dirty="0" smtClean="0"/>
              <a:t>Representation</a:t>
            </a:r>
            <a:endParaRPr lang="es-ES" sz="1300" dirty="0" smtClean="0"/>
          </a:p>
          <a:p>
            <a:pPr lvl="0"/>
            <a:r>
              <a:rPr lang="en-GB" sz="1300" b="1" dirty="0" smtClean="0"/>
              <a:t>Communication and Networking</a:t>
            </a:r>
            <a:endParaRPr lang="es-ES" sz="1300" dirty="0" smtClean="0"/>
          </a:p>
          <a:p>
            <a:pPr lvl="0"/>
            <a:r>
              <a:rPr lang="en-GB" sz="1300" b="1" dirty="0" smtClean="0"/>
              <a:t>Education, Training and Capacity Building</a:t>
            </a:r>
            <a:endParaRPr lang="es-ES" sz="1300" dirty="0" smtClean="0"/>
          </a:p>
          <a:p>
            <a:pPr lvl="0"/>
            <a:r>
              <a:rPr lang="en-GB" sz="1300" b="1" dirty="0" smtClean="0"/>
              <a:t>Advocacy</a:t>
            </a:r>
            <a:endParaRPr lang="es-ES" sz="1300" dirty="0" smtClean="0"/>
          </a:p>
          <a:p>
            <a:pPr lvl="0"/>
            <a:r>
              <a:rPr lang="en-GB" sz="1300" b="1" dirty="0" smtClean="0"/>
              <a:t>Development</a:t>
            </a:r>
            <a:endParaRPr lang="es-ES" sz="1300" dirty="0" smtClean="0"/>
          </a:p>
          <a:p>
            <a:r>
              <a:rPr lang="en-GB" sz="1300" b="1" dirty="0" smtClean="0"/>
              <a:t> </a:t>
            </a:r>
            <a:endParaRPr lang="es-ES" sz="1300" dirty="0" smtClean="0"/>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30</a:t>
            </a:fld>
            <a:endParaRPr 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UN Permanent Forum on Indigenous</a:t>
            </a:r>
          </a:p>
          <a:p>
            <a:endParaRPr lang="es-ES" dirty="0" smtClean="0"/>
          </a:p>
          <a:p>
            <a:pPr defTabSz="948649">
              <a:defRPr/>
            </a:pPr>
            <a:r>
              <a:rPr lang="en-GB" sz="1300" dirty="0" smtClean="0"/>
              <a:t>For the </a:t>
            </a:r>
            <a:r>
              <a:rPr lang="en-GB" sz="1300" i="1" dirty="0" smtClean="0"/>
              <a:t>Mera Declaration Writing Group</a:t>
            </a:r>
            <a:r>
              <a:rPr lang="en-GB" sz="1300" dirty="0" smtClean="0"/>
              <a:t>, geo-cultural groups recommended one or two women as representatives to support the drafting of the Declaration. </a:t>
            </a:r>
          </a:p>
          <a:p>
            <a:pPr defTabSz="948649">
              <a:defRPr/>
            </a:pPr>
            <a:r>
              <a:rPr lang="en-GB" sz="1300" dirty="0" smtClean="0"/>
              <a:t>This group took the main issues addressed at the Gathering and used them to develop the Mera Declaration. </a:t>
            </a:r>
          </a:p>
          <a:p>
            <a:pPr defTabSz="948649">
              <a:defRPr/>
            </a:pPr>
            <a:endParaRPr lang="en-GB" sz="1300" dirty="0" smtClean="0"/>
          </a:p>
          <a:p>
            <a:pPr defTabSz="948649">
              <a:defRPr/>
            </a:pPr>
            <a:r>
              <a:rPr lang="en-GB" sz="1300" dirty="0" smtClean="0"/>
              <a:t>The Declaration was read out to participants on the last evening of the Gathering to ensure each of the participants felt the declaration included the necessary recommendations and information pertaining to their struggle as women pastoralists. </a:t>
            </a:r>
          </a:p>
          <a:p>
            <a:pPr defTabSz="948649">
              <a:defRPr/>
            </a:pPr>
            <a:endParaRPr lang="en-GB" sz="1300" dirty="0" smtClean="0"/>
          </a:p>
          <a:p>
            <a:pPr defTabSz="948649">
              <a:defRPr/>
            </a:pPr>
            <a:r>
              <a:rPr lang="en-GB" sz="1300" dirty="0" smtClean="0"/>
              <a:t>Due to technological limitations, we were unable to project the Declaration or distribute it to participants prior to the reading and approval. </a:t>
            </a:r>
          </a:p>
          <a:p>
            <a:pPr defTabSz="948649">
              <a:defRPr/>
            </a:pPr>
            <a:endParaRPr lang="en-GB" sz="1300" dirty="0" smtClean="0"/>
          </a:p>
          <a:p>
            <a:pPr defTabSz="948649">
              <a:defRPr/>
            </a:pPr>
            <a:r>
              <a:rPr lang="en-GB" sz="1300" dirty="0" smtClean="0"/>
              <a:t>One participant noted the importance of being able to carefully read and consider the document prior to approval. </a:t>
            </a:r>
          </a:p>
          <a:p>
            <a:pPr defTabSz="948649">
              <a:defRPr/>
            </a:pPr>
            <a:r>
              <a:rPr lang="en-GB" sz="1300" dirty="0" smtClean="0"/>
              <a:t>However, despite these challenges, the Mera Declaration was unanimously approved and thus adopted. </a:t>
            </a:r>
            <a:endParaRPr lang="es-ES" sz="1300" dirty="0" smtClean="0"/>
          </a:p>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31</a:t>
            </a:fld>
            <a:endParaRPr 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300" dirty="0" smtClean="0"/>
              <a:t>Safouratou is an active member of AREN (Association pour la </a:t>
            </a:r>
            <a:r>
              <a:rPr lang="en-US" sz="1300" dirty="0" err="1" smtClean="0"/>
              <a:t>Redynamisation</a:t>
            </a:r>
            <a:r>
              <a:rPr lang="en-US" sz="1300" dirty="0" smtClean="0"/>
              <a:t> de </a:t>
            </a:r>
            <a:r>
              <a:rPr lang="en-US" sz="1300" dirty="0" err="1" smtClean="0"/>
              <a:t>l’Elevage</a:t>
            </a:r>
            <a:r>
              <a:rPr lang="en-US" sz="1300" dirty="0" smtClean="0"/>
              <a:t> au Niger) and since 2007 she has served as Vice President of the West Africa Network of Pastoralists and Breeders (RBM) where she is committed to take better account of the concerns and voices of women in decision-making bodies, with the ultimate goal of achieving genuine autonomy for women pastoralists in West Africa. </a:t>
            </a:r>
          </a:p>
          <a:p>
            <a:endParaRPr lang="en-US" sz="1300" dirty="0" smtClean="0"/>
          </a:p>
          <a:p>
            <a:r>
              <a:rPr lang="en-GB" sz="1300" dirty="0" err="1" smtClean="0"/>
              <a:t>Lalji</a:t>
            </a:r>
            <a:r>
              <a:rPr lang="en-GB" sz="1300" dirty="0" smtClean="0"/>
              <a:t> </a:t>
            </a:r>
            <a:r>
              <a:rPr lang="en-US" sz="1300" dirty="0" smtClean="0"/>
              <a:t>was born into a traditional pastoral family. In 1988, he joined Aga Khan Rural Support </a:t>
            </a:r>
            <a:r>
              <a:rPr lang="en-US" sz="1300" dirty="0" err="1" smtClean="0"/>
              <a:t>Programme</a:t>
            </a:r>
            <a:r>
              <a:rPr lang="en-US" sz="1300" dirty="0" smtClean="0"/>
              <a:t> (INDIA), thus beginning his career as community organizer. In 1994, </a:t>
            </a:r>
            <a:r>
              <a:rPr lang="en-US" sz="1300" dirty="0" err="1" smtClean="0"/>
              <a:t>Lalji</a:t>
            </a:r>
            <a:r>
              <a:rPr lang="en-US" sz="1300" dirty="0" smtClean="0"/>
              <a:t> became a founding member of MARAG (</a:t>
            </a:r>
            <a:r>
              <a:rPr lang="en-US" sz="1300" dirty="0" err="1" smtClean="0"/>
              <a:t>Maldhari</a:t>
            </a:r>
            <a:r>
              <a:rPr lang="en-US" sz="1300" dirty="0" smtClean="0"/>
              <a:t> Rural Action Group) where he worked for the rights the </a:t>
            </a:r>
            <a:r>
              <a:rPr lang="en-US" sz="1300" dirty="0" err="1" smtClean="0"/>
              <a:t>Maldhari</a:t>
            </a:r>
            <a:r>
              <a:rPr lang="en-US" sz="1300" dirty="0" smtClean="0"/>
              <a:t> people (pastoralists of Gujarat Province). </a:t>
            </a:r>
            <a:r>
              <a:rPr lang="en-US" sz="1300" dirty="0" err="1" smtClean="0"/>
              <a:t>Lalji</a:t>
            </a:r>
            <a:r>
              <a:rPr lang="en-US" sz="1300" dirty="0" smtClean="0"/>
              <a:t> is also the Convener </a:t>
            </a:r>
            <a:r>
              <a:rPr lang="en-US" sz="1300" dirty="0" err="1" smtClean="0"/>
              <a:t>Maldhari</a:t>
            </a:r>
            <a:r>
              <a:rPr lang="en-US" sz="1300" dirty="0" smtClean="0"/>
              <a:t> (</a:t>
            </a:r>
            <a:r>
              <a:rPr lang="en-US" sz="1300" dirty="0" err="1" smtClean="0"/>
              <a:t>Pashu</a:t>
            </a:r>
            <a:r>
              <a:rPr lang="en-US" sz="1300" dirty="0" smtClean="0"/>
              <a:t> </a:t>
            </a:r>
            <a:r>
              <a:rPr lang="en-US" sz="1300" dirty="0" err="1" smtClean="0"/>
              <a:t>Palak</a:t>
            </a:r>
            <a:r>
              <a:rPr lang="en-US" sz="1300" dirty="0" smtClean="0"/>
              <a:t>) </a:t>
            </a:r>
            <a:r>
              <a:rPr lang="en-US" sz="1300" dirty="0" err="1" smtClean="0"/>
              <a:t>Maha</a:t>
            </a:r>
            <a:r>
              <a:rPr lang="en-US" sz="1300" dirty="0" smtClean="0"/>
              <a:t> </a:t>
            </a:r>
            <a:r>
              <a:rPr lang="en-US" sz="1300" dirty="0" err="1" smtClean="0"/>
              <a:t>Sabha</a:t>
            </a:r>
            <a:r>
              <a:rPr lang="en-US" sz="1300" dirty="0" smtClean="0"/>
              <a:t> </a:t>
            </a:r>
            <a:r>
              <a:rPr lang="en-US" sz="1300" dirty="0" err="1" smtClean="0"/>
              <a:t>Lalji</a:t>
            </a:r>
            <a:r>
              <a:rPr lang="en-US" sz="1300" dirty="0" smtClean="0"/>
              <a:t> and is thus responsible for the Indian network of Pastoralist in more than 10 states.</a:t>
            </a:r>
          </a:p>
          <a:p>
            <a:endParaRPr lang="es-ES" sz="1300" dirty="0" smtClean="0"/>
          </a:p>
          <a:p>
            <a:r>
              <a:rPr lang="en-US" sz="1300" dirty="0" smtClean="0"/>
              <a:t>At the international level, in 2007, he participated in the WAMIP World Pastoral Gathering and was elected as a WAMIP counselor and treasurer. Here he also participated on the Segovia Declaration writing committee. </a:t>
            </a:r>
            <a:endParaRPr lang="es-ES" sz="1300" dirty="0" smtClean="0"/>
          </a:p>
          <a:p>
            <a:endParaRPr lang="es-ES" sz="1300"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32</a:t>
            </a:fld>
            <a:endParaRPr 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33</a:t>
            </a:fld>
            <a:endParaRPr 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85000" lnSpcReduction="20000"/>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34</a:t>
            </a:fld>
            <a:endParaRPr lang="es-E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85000" lnSpcReduction="20000"/>
          </a:bodyPr>
          <a:lstStyle/>
          <a:p>
            <a:endParaRPr lang="es-ES" dirty="0"/>
          </a:p>
        </p:txBody>
      </p:sp>
      <p:sp>
        <p:nvSpPr>
          <p:cNvPr id="4" name="3 Marcador de número de diapositiva"/>
          <p:cNvSpPr>
            <a:spLocks noGrp="1"/>
          </p:cNvSpPr>
          <p:nvPr>
            <p:ph type="sldNum" sz="quarter" idx="10"/>
          </p:nvPr>
        </p:nvSpPr>
        <p:spPr/>
        <p:txBody>
          <a:bodyPr/>
          <a:lstStyle/>
          <a:p>
            <a:fld id="{CF3A355F-3225-40C4-BD0B-54A8E0B684BA}" type="slidenum">
              <a:rPr lang="es-ES" smtClean="0"/>
              <a:pPr/>
              <a:t>35</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1E0BDD9-3C42-4FC5-AA64-966955C343C4}" type="datetimeFigureOut">
              <a:rPr lang="es-ES" smtClean="0"/>
              <a:pPr/>
              <a:t>19/03/2012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811D086-4A6E-4AAD-9A8F-147507EBEB9A}" type="slidenum">
              <a:rPr lang="es-ES" smtClean="0"/>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E0BDD9-3C42-4FC5-AA64-966955C343C4}" type="datetimeFigureOut">
              <a:rPr lang="es-ES" smtClean="0"/>
              <a:pPr/>
              <a:t>19/03/2012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11D086-4A6E-4AAD-9A8F-147507EBEB9A}"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fao.org/cfs/cfs-home/cfs-about/en/"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mailto:jduncan.uoc@gmail.com" TargetMode="External"/><Relationship Id="rId2" Type="http://schemas.openxmlformats.org/officeDocument/2006/relationships/image" Target="../media/image30.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2636912"/>
            <a:ext cx="8640960" cy="144016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s-ES" sz="4000" dirty="0" smtClean="0"/>
              <a:t/>
            </a:r>
            <a:br>
              <a:rPr lang="es-ES" sz="4000" dirty="0" smtClean="0"/>
            </a:br>
            <a:r>
              <a:rPr lang="es-ES" sz="4000" dirty="0" smtClean="0"/>
              <a:t/>
            </a:r>
            <a:br>
              <a:rPr lang="es-ES" sz="4000" dirty="0" smtClean="0"/>
            </a:br>
            <a:r>
              <a:rPr lang="en-US" sz="3600" dirty="0" smtClean="0"/>
              <a:t>Governing Global Food Security: </a:t>
            </a:r>
            <a:br>
              <a:rPr lang="en-US" sz="3600" dirty="0" smtClean="0"/>
            </a:br>
            <a:r>
              <a:rPr lang="en-US" sz="3100" dirty="0" smtClean="0"/>
              <a:t>The emerging architecture of global food security governance</a:t>
            </a:r>
            <a:r>
              <a:rPr lang="es-ES" dirty="0" smtClean="0"/>
              <a:t/>
            </a:r>
            <a:br>
              <a:rPr lang="es-ES" dirty="0" smtClean="0"/>
            </a:br>
            <a:r>
              <a:rPr lang="es-ES" dirty="0" smtClean="0"/>
              <a:t/>
            </a:r>
            <a:br>
              <a:rPr lang="es-ES" dirty="0" smtClean="0"/>
            </a:br>
            <a:endParaRPr lang="es-ES" dirty="0"/>
          </a:p>
        </p:txBody>
      </p:sp>
      <p:sp>
        <p:nvSpPr>
          <p:cNvPr id="3" name="2 Subtítulo"/>
          <p:cNvSpPr>
            <a:spLocks noGrp="1"/>
          </p:cNvSpPr>
          <p:nvPr>
            <p:ph type="subTitle" idx="1"/>
          </p:nvPr>
        </p:nvSpPr>
        <p:spPr>
          <a:xfrm>
            <a:off x="1403648" y="4509120"/>
            <a:ext cx="6400800" cy="1489720"/>
          </a:xfrm>
        </p:spPr>
        <p:txBody>
          <a:bodyPr>
            <a:normAutofit fontScale="62500" lnSpcReduction="20000"/>
          </a:bodyPr>
          <a:lstStyle/>
          <a:p>
            <a:r>
              <a:rPr lang="en-GB" smtClean="0">
                <a:solidFill>
                  <a:schemeClr val="tx1"/>
                </a:solidFill>
              </a:rPr>
              <a:t>Political </a:t>
            </a:r>
            <a:r>
              <a:rPr lang="en-GB" dirty="0">
                <a:solidFill>
                  <a:schemeClr val="tx1"/>
                </a:solidFill>
              </a:rPr>
              <a:t>Economy of </a:t>
            </a:r>
            <a:r>
              <a:rPr lang="en-GB" dirty="0" smtClean="0">
                <a:solidFill>
                  <a:schemeClr val="tx1"/>
                </a:solidFill>
              </a:rPr>
              <a:t>Food</a:t>
            </a:r>
          </a:p>
          <a:p>
            <a:r>
              <a:rPr lang="en-GB" dirty="0" smtClean="0">
                <a:solidFill>
                  <a:schemeClr val="tx1"/>
                </a:solidFill>
              </a:rPr>
              <a:t>Centre for Food Policy</a:t>
            </a:r>
            <a:br>
              <a:rPr lang="en-GB" dirty="0" smtClean="0">
                <a:solidFill>
                  <a:schemeClr val="tx1"/>
                </a:solidFill>
              </a:rPr>
            </a:br>
            <a:r>
              <a:rPr lang="en-GB" dirty="0" smtClean="0">
                <a:solidFill>
                  <a:schemeClr val="tx1"/>
                </a:solidFill>
              </a:rPr>
              <a:t> </a:t>
            </a:r>
            <a:r>
              <a:rPr lang="es-ES" dirty="0" smtClean="0">
                <a:solidFill>
                  <a:schemeClr val="tx1"/>
                </a:solidFill>
              </a:rPr>
              <a:t>City </a:t>
            </a:r>
            <a:r>
              <a:rPr lang="es-ES" dirty="0" err="1" smtClean="0">
                <a:solidFill>
                  <a:schemeClr val="tx1"/>
                </a:solidFill>
              </a:rPr>
              <a:t>University</a:t>
            </a:r>
            <a:r>
              <a:rPr lang="es-ES" dirty="0" smtClean="0">
                <a:solidFill>
                  <a:schemeClr val="tx1"/>
                </a:solidFill>
              </a:rPr>
              <a:t>, London</a:t>
            </a:r>
            <a:br>
              <a:rPr lang="es-ES" dirty="0" smtClean="0">
                <a:solidFill>
                  <a:schemeClr val="tx1"/>
                </a:solidFill>
              </a:rPr>
            </a:br>
            <a:r>
              <a:rPr lang="es-ES" dirty="0" err="1" smtClean="0">
                <a:solidFill>
                  <a:schemeClr val="tx1"/>
                </a:solidFill>
              </a:rPr>
              <a:t>March</a:t>
            </a:r>
            <a:r>
              <a:rPr lang="es-ES" dirty="0" smtClean="0">
                <a:solidFill>
                  <a:schemeClr val="tx1"/>
                </a:solidFill>
              </a:rPr>
              <a:t> 12, 2012</a:t>
            </a:r>
          </a:p>
          <a:p>
            <a:r>
              <a:rPr lang="es-ES" dirty="0" smtClean="0">
                <a:solidFill>
                  <a:schemeClr val="tx1"/>
                </a:solidFill>
              </a:rPr>
              <a:t>Jessica Duncan</a:t>
            </a:r>
            <a:endParaRPr lang="es-ES" dirty="0">
              <a:solidFill>
                <a:schemeClr val="tx1"/>
              </a:solidFill>
            </a:endParaRPr>
          </a:p>
        </p:txBody>
      </p:sp>
      <p:pic>
        <p:nvPicPr>
          <p:cNvPr id="6" name="5 Imagen" descr="cows.jpg"/>
          <p:cNvPicPr>
            <a:picLocks noChangeAspect="1"/>
          </p:cNvPicPr>
          <p:nvPr/>
        </p:nvPicPr>
        <p:blipFill>
          <a:blip r:embed="rId3" cstate="print"/>
          <a:stretch>
            <a:fillRect/>
          </a:stretch>
        </p:blipFill>
        <p:spPr>
          <a:xfrm>
            <a:off x="2339752" y="0"/>
            <a:ext cx="2843808" cy="2132856"/>
          </a:xfrm>
          <a:prstGeom prst="rect">
            <a:avLst/>
          </a:prstGeom>
        </p:spPr>
      </p:pic>
      <p:pic>
        <p:nvPicPr>
          <p:cNvPr id="7" name="6 Imagen" descr="maize.jpg"/>
          <p:cNvPicPr>
            <a:picLocks noChangeAspect="1"/>
          </p:cNvPicPr>
          <p:nvPr/>
        </p:nvPicPr>
        <p:blipFill>
          <a:blip r:embed="rId4" cstate="print"/>
          <a:srcRect t="3414"/>
          <a:stretch>
            <a:fillRect/>
          </a:stretch>
        </p:blipFill>
        <p:spPr>
          <a:xfrm>
            <a:off x="4644008" y="0"/>
            <a:ext cx="1656184" cy="2132856"/>
          </a:xfrm>
          <a:prstGeom prst="rect">
            <a:avLst/>
          </a:prstGeom>
        </p:spPr>
      </p:pic>
      <p:pic>
        <p:nvPicPr>
          <p:cNvPr id="9" name="Picture 3"/>
          <p:cNvPicPr>
            <a:picLocks noChangeAspect="1" noChangeArrowheads="1"/>
          </p:cNvPicPr>
          <p:nvPr/>
        </p:nvPicPr>
        <p:blipFill>
          <a:blip r:embed="rId5" cstate="print"/>
          <a:srcRect/>
          <a:stretch>
            <a:fillRect/>
          </a:stretch>
        </p:blipFill>
        <p:spPr bwMode="auto">
          <a:xfrm>
            <a:off x="-1" y="-4368"/>
            <a:ext cx="2901701" cy="2137223"/>
          </a:xfrm>
          <a:prstGeom prst="rect">
            <a:avLst/>
          </a:prstGeom>
          <a:noFill/>
          <a:ln w="9525">
            <a:noFill/>
            <a:miter lim="800000"/>
            <a:headEnd/>
            <a:tailEnd/>
          </a:ln>
        </p:spPr>
      </p:pic>
      <p:pic>
        <p:nvPicPr>
          <p:cNvPr id="10" name="9 Imagen" descr="IMG_0055.JPG"/>
          <p:cNvPicPr>
            <a:picLocks noChangeAspect="1"/>
          </p:cNvPicPr>
          <p:nvPr/>
        </p:nvPicPr>
        <p:blipFill>
          <a:blip r:embed="rId6" cstate="print"/>
          <a:srcRect l="1754" r="1754" b="13146"/>
          <a:stretch>
            <a:fillRect/>
          </a:stretch>
        </p:blipFill>
        <p:spPr>
          <a:xfrm>
            <a:off x="5940152" y="0"/>
            <a:ext cx="3203848" cy="213285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pPr algn="r"/>
            <a:r>
              <a:rPr lang="es-ES" dirty="0" err="1" smtClean="0"/>
              <a:t>What</a:t>
            </a:r>
            <a:r>
              <a:rPr lang="es-ES" dirty="0" smtClean="0"/>
              <a:t> </a:t>
            </a:r>
            <a:r>
              <a:rPr lang="es-ES" dirty="0" err="1" smtClean="0"/>
              <a:t>this</a:t>
            </a:r>
            <a:r>
              <a:rPr lang="es-ES" dirty="0" smtClean="0"/>
              <a:t> </a:t>
            </a:r>
            <a:r>
              <a:rPr lang="es-ES" dirty="0" err="1" smtClean="0"/>
              <a:t>lecture</a:t>
            </a:r>
            <a:r>
              <a:rPr lang="es-ES" dirty="0" smtClean="0"/>
              <a:t> </a:t>
            </a:r>
            <a:r>
              <a:rPr lang="es-ES" dirty="0" err="1" smtClean="0"/>
              <a:t>covers</a:t>
            </a:r>
            <a:r>
              <a:rPr lang="es-ES" dirty="0" smtClean="0"/>
              <a:t> 	</a:t>
            </a:r>
            <a:endParaRPr lang="es-ES" dirty="0"/>
          </a:p>
        </p:txBody>
      </p:sp>
      <p:graphicFrame>
        <p:nvGraphicFramePr>
          <p:cNvPr id="13" name="12 Marcador de contenido"/>
          <p:cNvGraphicFramePr>
            <a:graphicFrameLocks noGrp="1"/>
          </p:cNvGraphicFramePr>
          <p:nvPr>
            <p:ph sz="half" idx="1"/>
          </p:nvPr>
        </p:nvGraphicFramePr>
        <p:xfrm>
          <a:off x="457200" y="1600200"/>
          <a:ext cx="8219256" cy="4331438"/>
        </p:xfrm>
        <a:graphic>
          <a:graphicData uri="http://schemas.openxmlformats.org/drawingml/2006/table">
            <a:tbl>
              <a:tblPr firstRow="1" bandRow="1">
                <a:tableStyleId>{BC89EF96-8CEA-46FF-86C4-4CE0E7609802}</a:tableStyleId>
              </a:tblPr>
              <a:tblGrid>
                <a:gridCol w="8219256"/>
              </a:tblGrid>
              <a:tr h="418483">
                <a:tc>
                  <a:txBody>
                    <a:bodyPr/>
                    <a:lstStyle/>
                    <a:p>
                      <a:pPr marL="449263" marR="0" indent="-449263"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GB" sz="2400" b="0" kern="1200" noProof="0" dirty="0" smtClean="0">
                          <a:solidFill>
                            <a:schemeClr val="tx1"/>
                          </a:solidFill>
                          <a:latin typeface="+mn-lt"/>
                          <a:ea typeface="+mn-ea"/>
                          <a:cs typeface="+mn-cs"/>
                        </a:rPr>
                        <a:t>Broader</a:t>
                      </a:r>
                      <a:r>
                        <a:rPr lang="en-GB" sz="2400" b="0" kern="1200" baseline="0" noProof="0" dirty="0" smtClean="0">
                          <a:solidFill>
                            <a:schemeClr val="tx1"/>
                          </a:solidFill>
                          <a:latin typeface="+mn-lt"/>
                          <a:ea typeface="+mn-ea"/>
                          <a:cs typeface="+mn-cs"/>
                        </a:rPr>
                        <a:t> context: Global governance</a:t>
                      </a:r>
                      <a:endParaRPr lang="en-GB" sz="2400" b="0" kern="1200" noProof="0" dirty="0" smtClean="0">
                        <a:solidFill>
                          <a:schemeClr val="tx1"/>
                        </a:solidFill>
                        <a:latin typeface="+mn-lt"/>
                        <a:ea typeface="+mn-ea"/>
                        <a:cs typeface="+mn-cs"/>
                      </a:endParaRPr>
                    </a:p>
                    <a:p>
                      <a:pPr marL="906463" marR="0" lvl="1" indent="-449263"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GB" sz="2400" b="0" kern="1200" noProof="0" dirty="0" smtClean="0">
                          <a:solidFill>
                            <a:schemeClr val="tx1"/>
                          </a:solidFill>
                          <a:latin typeface="+mn-lt"/>
                          <a:ea typeface="+mn-ea"/>
                          <a:cs typeface="+mn-cs"/>
                        </a:rPr>
                        <a:t>Observable</a:t>
                      </a:r>
                      <a:r>
                        <a:rPr lang="en-GB" sz="2400" b="0" kern="1200" baseline="0" noProof="0" dirty="0" smtClean="0">
                          <a:solidFill>
                            <a:schemeClr val="tx1"/>
                          </a:solidFill>
                          <a:latin typeface="+mn-lt"/>
                          <a:ea typeface="+mn-ea"/>
                          <a:cs typeface="+mn-cs"/>
                        </a:rPr>
                        <a:t> Phenomenon</a:t>
                      </a:r>
                    </a:p>
                    <a:p>
                      <a:pPr marL="906463" marR="0" lvl="1" indent="-449263"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GB" sz="2400" b="0" kern="1200" baseline="0" noProof="0" dirty="0" smtClean="0">
                          <a:solidFill>
                            <a:schemeClr val="tx1"/>
                          </a:solidFill>
                          <a:latin typeface="+mn-lt"/>
                          <a:ea typeface="+mn-ea"/>
                          <a:cs typeface="+mn-cs"/>
                        </a:rPr>
                        <a:t>Political Programme</a:t>
                      </a:r>
                    </a:p>
                    <a:p>
                      <a:pPr marL="514350" indent="-514350">
                        <a:buFont typeface="Wingdings" pitchFamily="2" charset="2"/>
                        <a:buNone/>
                      </a:pPr>
                      <a:endParaRPr lang="en-GB" sz="2400" b="0" noProof="0" dirty="0" smtClean="0"/>
                    </a:p>
                  </a:txBody>
                  <a:tcPr/>
                </a:tc>
              </a:tr>
              <a:tr h="741918">
                <a:tc>
                  <a:txBody>
                    <a:bodyPr/>
                    <a:lstStyle/>
                    <a:p>
                      <a:pPr marL="452438" marR="0" lvl="1" indent="-452438"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GB" sz="2400" b="0" kern="1200" baseline="0" noProof="0" dirty="0" smtClean="0">
                          <a:solidFill>
                            <a:schemeClr val="tx1"/>
                          </a:solidFill>
                          <a:latin typeface="+mn-lt"/>
                          <a:ea typeface="+mn-ea"/>
                          <a:cs typeface="+mn-cs"/>
                        </a:rPr>
                        <a:t>Committee on World Food Security</a:t>
                      </a:r>
                    </a:p>
                  </a:txBody>
                  <a:tcPr/>
                </a:tc>
              </a:tr>
              <a:tr h="741918">
                <a:tc>
                  <a:txBody>
                    <a:bodyPr/>
                    <a:lstStyle/>
                    <a:p>
                      <a:pPr marL="514350" marR="0" indent="-5143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GB" sz="2400" b="0" noProof="0" dirty="0" smtClean="0"/>
                        <a:t>Civil Society Mechanism</a:t>
                      </a:r>
                    </a:p>
                  </a:txBody>
                  <a:tcPr/>
                </a:tc>
              </a:tr>
              <a:tr h="646561">
                <a:tc>
                  <a:txBody>
                    <a:bodyPr/>
                    <a:lstStyle/>
                    <a:p>
                      <a:pPr marL="449263" marR="0" indent="-449263"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GB" sz="2400" b="0" noProof="0" dirty="0" smtClean="0"/>
                        <a:t>Case study</a:t>
                      </a:r>
                      <a:r>
                        <a:rPr lang="en-GB" sz="2400" b="0" baseline="0" noProof="0" dirty="0" smtClean="0"/>
                        <a:t>: Pastoralist Focal Points</a:t>
                      </a:r>
                      <a:endParaRPr lang="en-GB" sz="2400" b="0" noProof="0" dirty="0" smtClean="0"/>
                    </a:p>
                  </a:txBody>
                  <a:tcPr/>
                </a:tc>
              </a:tr>
              <a:tr h="646561">
                <a:tc>
                  <a:txBody>
                    <a:bodyPr/>
                    <a:lstStyle/>
                    <a:p>
                      <a:pPr marL="449263" marR="0" indent="-449263"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GB" sz="2400" b="0" kern="1200" baseline="0" noProof="0" dirty="0" smtClean="0">
                          <a:solidFill>
                            <a:schemeClr val="tx1"/>
                          </a:solidFill>
                          <a:latin typeface="+mn-lt"/>
                          <a:ea typeface="+mn-ea"/>
                          <a:cs typeface="+mn-cs"/>
                        </a:rPr>
                        <a:t>Conclusions</a:t>
                      </a:r>
                    </a:p>
                  </a:txBody>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s-ES" dirty="0" err="1" smtClean="0"/>
              <a:t>Broader</a:t>
            </a:r>
            <a:r>
              <a:rPr lang="es-ES" dirty="0" smtClean="0"/>
              <a:t> </a:t>
            </a:r>
            <a:r>
              <a:rPr lang="es-ES" dirty="0" err="1" smtClean="0"/>
              <a:t>Context</a:t>
            </a:r>
            <a:r>
              <a:rPr lang="es-ES" dirty="0" smtClean="0"/>
              <a:t>: </a:t>
            </a:r>
            <a:br>
              <a:rPr lang="es-ES" dirty="0" smtClean="0"/>
            </a:br>
            <a:r>
              <a:rPr lang="es-ES" dirty="0" smtClean="0"/>
              <a:t>A Global </a:t>
            </a:r>
            <a:r>
              <a:rPr lang="es-ES" dirty="0" err="1" smtClean="0"/>
              <a:t>Governance</a:t>
            </a:r>
            <a:r>
              <a:rPr lang="es-ES" dirty="0" smtClean="0"/>
              <a:t> Crisis</a:t>
            </a:r>
            <a:endParaRPr lang="es-ES" dirty="0"/>
          </a:p>
        </p:txBody>
      </p:sp>
      <p:sp>
        <p:nvSpPr>
          <p:cNvPr id="5" name="4 Marcador de contenido"/>
          <p:cNvSpPr>
            <a:spLocks noGrp="1"/>
          </p:cNvSpPr>
          <p:nvPr>
            <p:ph sz="half" idx="1"/>
          </p:nvPr>
        </p:nvSpPr>
        <p:spPr>
          <a:xfrm>
            <a:off x="457200" y="1600201"/>
            <a:ext cx="4038600" cy="3340968"/>
          </a:xfrm>
        </p:spPr>
        <p:txBody>
          <a:bodyPr>
            <a:normAutofit/>
          </a:bodyPr>
          <a:lstStyle/>
          <a:p>
            <a:pPr>
              <a:buNone/>
            </a:pPr>
            <a:r>
              <a:rPr lang="es-ES" dirty="0" smtClean="0"/>
              <a:t>F-</a:t>
            </a:r>
            <a:r>
              <a:rPr lang="es-ES" dirty="0" err="1" smtClean="0"/>
              <a:t>words</a:t>
            </a:r>
            <a:r>
              <a:rPr lang="es-ES" dirty="0" smtClean="0"/>
              <a:t>:</a:t>
            </a:r>
          </a:p>
          <a:p>
            <a:r>
              <a:rPr lang="es-ES" dirty="0" smtClean="0"/>
              <a:t>Food</a:t>
            </a:r>
          </a:p>
          <a:p>
            <a:r>
              <a:rPr lang="es-ES" dirty="0" smtClean="0"/>
              <a:t>Fuel</a:t>
            </a:r>
          </a:p>
          <a:p>
            <a:r>
              <a:rPr lang="es-ES" dirty="0" err="1" smtClean="0"/>
              <a:t>Financial</a:t>
            </a:r>
            <a:endParaRPr lang="es-ES" dirty="0" smtClean="0"/>
          </a:p>
          <a:p>
            <a:pPr>
              <a:buNone/>
            </a:pPr>
            <a:r>
              <a:rPr lang="es-ES" dirty="0" err="1" smtClean="0"/>
              <a:t>We</a:t>
            </a:r>
            <a:r>
              <a:rPr lang="es-ES" dirty="0" smtClean="0"/>
              <a:t> can </a:t>
            </a:r>
            <a:r>
              <a:rPr lang="es-ES" dirty="0" err="1" smtClean="0"/>
              <a:t>also</a:t>
            </a:r>
            <a:r>
              <a:rPr lang="es-ES" dirty="0" smtClean="0"/>
              <a:t> </a:t>
            </a:r>
            <a:r>
              <a:rPr lang="es-ES" dirty="0" err="1" smtClean="0"/>
              <a:t>add</a:t>
            </a:r>
            <a:r>
              <a:rPr lang="es-ES" dirty="0" smtClean="0"/>
              <a:t>:</a:t>
            </a:r>
          </a:p>
          <a:p>
            <a:r>
              <a:rPr lang="es-ES" dirty="0" err="1" smtClean="0"/>
              <a:t>Environmental</a:t>
            </a:r>
            <a:r>
              <a:rPr lang="es-ES" dirty="0" smtClean="0"/>
              <a:t> </a:t>
            </a:r>
          </a:p>
        </p:txBody>
      </p:sp>
      <p:pic>
        <p:nvPicPr>
          <p:cNvPr id="6" name="5 Marcador de contenido" descr="crisis_1.jpg"/>
          <p:cNvPicPr>
            <a:picLocks noGrp="1" noChangeAspect="1"/>
          </p:cNvPicPr>
          <p:nvPr>
            <p:ph sz="half" idx="2"/>
          </p:nvPr>
        </p:nvPicPr>
        <p:blipFill>
          <a:blip r:embed="rId3" cstate="print"/>
          <a:stretch>
            <a:fillRect/>
          </a:stretch>
        </p:blipFill>
        <p:spPr>
          <a:xfrm>
            <a:off x="4572000" y="1772816"/>
            <a:ext cx="4038600" cy="2528515"/>
          </a:xfrm>
        </p:spPr>
      </p:pic>
      <p:pic>
        <p:nvPicPr>
          <p:cNvPr id="7" name="6 Imagen" descr="syria1.jpg"/>
          <p:cNvPicPr>
            <a:picLocks noChangeAspect="1"/>
          </p:cNvPicPr>
          <p:nvPr/>
        </p:nvPicPr>
        <p:blipFill>
          <a:blip r:embed="rId4" cstate="print"/>
          <a:stretch>
            <a:fillRect/>
          </a:stretch>
        </p:blipFill>
        <p:spPr>
          <a:xfrm>
            <a:off x="5004048" y="4509120"/>
            <a:ext cx="3121152" cy="2145792"/>
          </a:xfrm>
          <a:prstGeom prst="rect">
            <a:avLst/>
          </a:prstGeom>
        </p:spPr>
      </p:pic>
      <p:pic>
        <p:nvPicPr>
          <p:cNvPr id="8" name="7 Imagen" descr="technotrash_by_stream-72spi1.jpg"/>
          <p:cNvPicPr>
            <a:picLocks noChangeAspect="1"/>
          </p:cNvPicPr>
          <p:nvPr/>
        </p:nvPicPr>
        <p:blipFill>
          <a:blip r:embed="rId5" cstate="print"/>
          <a:stretch>
            <a:fillRect/>
          </a:stretch>
        </p:blipFill>
        <p:spPr>
          <a:xfrm>
            <a:off x="827584" y="4716524"/>
            <a:ext cx="2699792" cy="202484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smtClean="0"/>
              <a:t>Global </a:t>
            </a:r>
            <a:r>
              <a:rPr lang="es-ES" dirty="0" err="1" smtClean="0"/>
              <a:t>Governance</a:t>
            </a:r>
            <a:r>
              <a:rPr lang="es-ES" dirty="0" smtClean="0"/>
              <a:t> </a:t>
            </a:r>
            <a:endParaRPr lang="es-ES" dirty="0"/>
          </a:p>
        </p:txBody>
      </p:sp>
      <p:sp>
        <p:nvSpPr>
          <p:cNvPr id="5" name="4 Marcador de contenido"/>
          <p:cNvSpPr>
            <a:spLocks noGrp="1"/>
          </p:cNvSpPr>
          <p:nvPr>
            <p:ph idx="1"/>
          </p:nvPr>
        </p:nvSpPr>
        <p:spPr/>
        <p:txBody>
          <a:bodyPr>
            <a:normAutofit fontScale="62500" lnSpcReduction="20000"/>
          </a:bodyPr>
          <a:lstStyle/>
          <a:p>
            <a:endParaRPr lang="en-GB" dirty="0" smtClean="0"/>
          </a:p>
          <a:p>
            <a:r>
              <a:rPr lang="en-GB" dirty="0" smtClean="0"/>
              <a:t>Governance is the process of governing. It is the way in which </a:t>
            </a:r>
            <a:r>
              <a:rPr lang="en-GB" b="1" dirty="0" smtClean="0"/>
              <a:t>society is managed </a:t>
            </a:r>
            <a:r>
              <a:rPr lang="en-GB" dirty="0" smtClean="0"/>
              <a:t>and how the competing priorities and interests of different groups are reconciled. It includes the </a:t>
            </a:r>
            <a:r>
              <a:rPr lang="en-GB" b="1" dirty="0" smtClean="0"/>
              <a:t>formal institutions of government but also informal arrangements</a:t>
            </a:r>
            <a:r>
              <a:rPr lang="en-GB" dirty="0" smtClean="0"/>
              <a:t>. </a:t>
            </a:r>
          </a:p>
          <a:p>
            <a:r>
              <a:rPr lang="en-GB" dirty="0" smtClean="0"/>
              <a:t>Governance is concerned with the </a:t>
            </a:r>
            <a:r>
              <a:rPr lang="en-GB" b="1" dirty="0" smtClean="0"/>
              <a:t>processes</a:t>
            </a:r>
            <a:r>
              <a:rPr lang="en-GB" dirty="0" smtClean="0"/>
              <a:t> by which </a:t>
            </a:r>
            <a:r>
              <a:rPr lang="en-GB" b="1" dirty="0" smtClean="0"/>
              <a:t>citizens participate in decision-making</a:t>
            </a:r>
            <a:r>
              <a:rPr lang="en-GB" dirty="0" smtClean="0"/>
              <a:t>, how </a:t>
            </a:r>
            <a:r>
              <a:rPr lang="en-GB" b="1" dirty="0" smtClean="0"/>
              <a:t>government is accountable </a:t>
            </a:r>
            <a:r>
              <a:rPr lang="en-GB" dirty="0" smtClean="0"/>
              <a:t>to its citizens and how society obliges its members to observe its rules and laws. </a:t>
            </a:r>
          </a:p>
          <a:p>
            <a:r>
              <a:rPr lang="en-GB" dirty="0" smtClean="0"/>
              <a:t>Governance comprises the </a:t>
            </a:r>
            <a:r>
              <a:rPr lang="en-GB" b="1" dirty="0" smtClean="0"/>
              <a:t>mechanisms and processes for citizens and groups to articulate their interests</a:t>
            </a:r>
            <a:r>
              <a:rPr lang="en-GB" dirty="0" smtClean="0"/>
              <a:t>, mediate their differences, and exercise their legal rights and obligations. It is the rules, institutions, and practices that sets limits and provides incentives for individuals, organizations and firms.</a:t>
            </a:r>
            <a:endParaRPr lang="es-ES" dirty="0" smtClean="0"/>
          </a:p>
          <a:p>
            <a:pPr lvl="2"/>
            <a:r>
              <a:rPr lang="en-GB" dirty="0" smtClean="0"/>
              <a:t>FAO. 2009. </a:t>
            </a:r>
            <a:r>
              <a:rPr lang="en-US" dirty="0" smtClean="0"/>
              <a:t> </a:t>
            </a:r>
            <a:r>
              <a:rPr lang="en-US" i="1" dirty="0" smtClean="0"/>
              <a:t>Discussion Paper: Towards Voluntary Guidelines on Responsible Governance of Tenure of Land and Other Natural Resources</a:t>
            </a:r>
            <a:r>
              <a:rPr lang="en-US" dirty="0" smtClean="0"/>
              <a:t>. FAO: Rome</a:t>
            </a:r>
            <a:endParaRPr lang="en-GB" dirty="0" smtClean="0"/>
          </a:p>
          <a:p>
            <a:pPr marL="725488">
              <a:buFont typeface="Wingdings" pitchFamily="2" charset="2"/>
              <a:buChar char="Ø"/>
            </a:pPr>
            <a:r>
              <a:rPr lang="en-GB" dirty="0" smtClean="0"/>
              <a:t>We can add the rules and practices that set limits and incentive for governments. </a:t>
            </a:r>
            <a:endParaRPr lang="es-ES" dirty="0" smtClean="0"/>
          </a:p>
          <a:p>
            <a:endParaRPr lang="es-ES" dirty="0" smtClean="0"/>
          </a:p>
          <a:p>
            <a:endParaRPr lang="es-E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s-ES" dirty="0" smtClean="0"/>
              <a:t>Global </a:t>
            </a:r>
            <a:r>
              <a:rPr lang="es-ES" dirty="0" err="1" smtClean="0"/>
              <a:t>Governance</a:t>
            </a:r>
            <a:r>
              <a:rPr lang="es-ES" dirty="0" smtClean="0"/>
              <a:t>:  </a:t>
            </a:r>
            <a:br>
              <a:rPr lang="es-ES" dirty="0" smtClean="0"/>
            </a:br>
            <a:r>
              <a:rPr lang="es-ES" dirty="0" smtClean="0"/>
              <a:t>The new </a:t>
            </a:r>
            <a:r>
              <a:rPr lang="es-ES" dirty="0" err="1" smtClean="0"/>
              <a:t>world</a:t>
            </a:r>
            <a:r>
              <a:rPr lang="es-ES" dirty="0" smtClean="0"/>
              <a:t> </a:t>
            </a:r>
            <a:r>
              <a:rPr lang="es-ES" dirty="0" err="1" smtClean="0"/>
              <a:t>order</a:t>
            </a:r>
            <a:r>
              <a:rPr lang="es-ES" dirty="0" smtClean="0"/>
              <a:t> </a:t>
            </a:r>
            <a:endParaRPr lang="es-ES" dirty="0"/>
          </a:p>
        </p:txBody>
      </p:sp>
      <p:pic>
        <p:nvPicPr>
          <p:cNvPr id="68610" name="Picture 2"/>
          <p:cNvPicPr>
            <a:picLocks noGrp="1" noChangeAspect="1" noChangeArrowheads="1"/>
          </p:cNvPicPr>
          <p:nvPr>
            <p:ph idx="1"/>
          </p:nvPr>
        </p:nvPicPr>
        <p:blipFill>
          <a:blip r:embed="rId3" cstate="print"/>
          <a:srcRect l="16904" t="32452" r="15114" b="8681"/>
          <a:stretch>
            <a:fillRect/>
          </a:stretch>
        </p:blipFill>
        <p:spPr bwMode="auto">
          <a:xfrm>
            <a:off x="451976" y="1700808"/>
            <a:ext cx="8282866" cy="4248472"/>
          </a:xfrm>
          <a:prstGeom prst="rect">
            <a:avLst/>
          </a:prstGeom>
          <a:noFill/>
          <a:ln w="9525">
            <a:noFill/>
            <a:miter lim="800000"/>
            <a:headEnd/>
            <a:tailEnd/>
          </a:ln>
        </p:spPr>
      </p:pic>
      <p:sp>
        <p:nvSpPr>
          <p:cNvPr id="5" name="4 CuadroTexto"/>
          <p:cNvSpPr txBox="1"/>
          <p:nvPr/>
        </p:nvSpPr>
        <p:spPr>
          <a:xfrm>
            <a:off x="467544" y="5949280"/>
            <a:ext cx="8208912" cy="646331"/>
          </a:xfrm>
          <a:prstGeom prst="rect">
            <a:avLst/>
          </a:prstGeom>
          <a:noFill/>
        </p:spPr>
        <p:txBody>
          <a:bodyPr wrap="square" rtlCol="0">
            <a:spAutoFit/>
          </a:bodyPr>
          <a:lstStyle/>
          <a:p>
            <a:pPr algn="ctr"/>
            <a:r>
              <a:rPr lang="en-GB" dirty="0" smtClean="0"/>
              <a:t> Muldoon (2004) Institutional pillars of global governance (2004: 10) and the “new world order” and the future of international organizations (2004:273)</a:t>
            </a:r>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smtClean="0"/>
              <a:t>Global </a:t>
            </a:r>
            <a:r>
              <a:rPr lang="es-ES" dirty="0" err="1" smtClean="0"/>
              <a:t>Governance</a:t>
            </a:r>
            <a:r>
              <a:rPr lang="es-ES" dirty="0" smtClean="0"/>
              <a:t> </a:t>
            </a:r>
            <a:endParaRPr lang="es-ES" dirty="0"/>
          </a:p>
        </p:txBody>
      </p:sp>
      <p:sp>
        <p:nvSpPr>
          <p:cNvPr id="5" name="4 Marcador de contenido"/>
          <p:cNvSpPr>
            <a:spLocks noGrp="1"/>
          </p:cNvSpPr>
          <p:nvPr>
            <p:ph idx="1"/>
          </p:nvPr>
        </p:nvSpPr>
        <p:spPr/>
        <p:txBody>
          <a:bodyPr>
            <a:normAutofit/>
          </a:bodyPr>
          <a:lstStyle/>
          <a:p>
            <a:endParaRPr lang="en-GB" dirty="0" smtClean="0"/>
          </a:p>
          <a:p>
            <a:r>
              <a:rPr lang="es-ES" sz="4400" dirty="0" smtClean="0"/>
              <a:t>Observable </a:t>
            </a:r>
            <a:r>
              <a:rPr lang="es-ES" sz="4400" dirty="0" err="1" smtClean="0"/>
              <a:t>Phenomenon</a:t>
            </a:r>
            <a:endParaRPr lang="es-ES" sz="4400" dirty="0" smtClean="0"/>
          </a:p>
          <a:p>
            <a:r>
              <a:rPr lang="es-ES" sz="4400" dirty="0" err="1" smtClean="0"/>
              <a:t>Political</a:t>
            </a:r>
            <a:r>
              <a:rPr lang="es-ES" sz="4400" dirty="0" smtClean="0"/>
              <a:t> </a:t>
            </a:r>
            <a:r>
              <a:rPr lang="es-ES" sz="4400" dirty="0" err="1" smtClean="0"/>
              <a:t>Programme</a:t>
            </a:r>
            <a:endParaRPr lang="es-ES" sz="4400" dirty="0" smtClean="0"/>
          </a:p>
          <a:p>
            <a:endParaRPr lang="es-ES" dirty="0" smtClean="0"/>
          </a:p>
        </p:txBody>
      </p:sp>
      <p:pic>
        <p:nvPicPr>
          <p:cNvPr id="4" name="Picture 2"/>
          <p:cNvPicPr>
            <a:picLocks noChangeAspect="1" noChangeArrowheads="1"/>
          </p:cNvPicPr>
          <p:nvPr/>
        </p:nvPicPr>
        <p:blipFill>
          <a:blip r:embed="rId3" cstate="print"/>
          <a:srcRect/>
          <a:stretch>
            <a:fillRect/>
          </a:stretch>
        </p:blipFill>
        <p:spPr bwMode="auto">
          <a:xfrm>
            <a:off x="5292080" y="3933056"/>
            <a:ext cx="3460838" cy="2592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s-ES" dirty="0" err="1" smtClean="0"/>
              <a:t>Common</a:t>
            </a:r>
            <a:r>
              <a:rPr lang="es-ES" dirty="0" smtClean="0"/>
              <a:t> </a:t>
            </a:r>
            <a:r>
              <a:rPr lang="es-ES" dirty="0" err="1" smtClean="0"/>
              <a:t>Characterists</a:t>
            </a:r>
            <a:r>
              <a:rPr lang="es-ES" dirty="0" smtClean="0"/>
              <a:t> of Global </a:t>
            </a:r>
            <a:r>
              <a:rPr lang="es-ES" dirty="0" err="1" smtClean="0"/>
              <a:t>Goverance</a:t>
            </a:r>
            <a:endParaRPr lang="es-ES" dirty="0"/>
          </a:p>
        </p:txBody>
      </p:sp>
      <p:sp>
        <p:nvSpPr>
          <p:cNvPr id="3" name="2 Marcador de contenido"/>
          <p:cNvSpPr>
            <a:spLocks noGrp="1"/>
          </p:cNvSpPr>
          <p:nvPr>
            <p:ph idx="1"/>
          </p:nvPr>
        </p:nvSpPr>
        <p:spPr/>
        <p:txBody>
          <a:bodyPr>
            <a:normAutofit fontScale="92500"/>
          </a:bodyPr>
          <a:lstStyle/>
          <a:p>
            <a:r>
              <a:rPr lang="es-ES" dirty="0" err="1" smtClean="0"/>
              <a:t>Pluricentric</a:t>
            </a:r>
            <a:r>
              <a:rPr lang="es-ES" dirty="0" smtClean="0"/>
              <a:t> </a:t>
            </a:r>
            <a:r>
              <a:rPr lang="es-ES" dirty="0" err="1" smtClean="0"/>
              <a:t>rathen</a:t>
            </a:r>
            <a:r>
              <a:rPr lang="es-ES" dirty="0" smtClean="0"/>
              <a:t> </a:t>
            </a:r>
            <a:r>
              <a:rPr lang="es-ES" dirty="0" err="1" smtClean="0"/>
              <a:t>than</a:t>
            </a:r>
            <a:r>
              <a:rPr lang="es-ES" dirty="0" smtClean="0"/>
              <a:t> </a:t>
            </a:r>
            <a:r>
              <a:rPr lang="es-ES" dirty="0" err="1" smtClean="0"/>
              <a:t>unicentric</a:t>
            </a:r>
            <a:endParaRPr lang="es-ES" dirty="0" smtClean="0"/>
          </a:p>
          <a:p>
            <a:r>
              <a:rPr lang="es-ES" dirty="0" smtClean="0"/>
              <a:t>Networks </a:t>
            </a:r>
            <a:r>
              <a:rPr lang="es-ES" dirty="0" err="1" smtClean="0"/>
              <a:t>play</a:t>
            </a:r>
            <a:r>
              <a:rPr lang="es-ES" dirty="0" smtClean="0"/>
              <a:t> </a:t>
            </a:r>
            <a:r>
              <a:rPr lang="es-ES" dirty="0" err="1" smtClean="0"/>
              <a:t>an</a:t>
            </a:r>
            <a:r>
              <a:rPr lang="es-ES" dirty="0" smtClean="0"/>
              <a:t> </a:t>
            </a:r>
            <a:r>
              <a:rPr lang="es-ES" dirty="0" err="1" smtClean="0"/>
              <a:t>important</a:t>
            </a:r>
            <a:r>
              <a:rPr lang="es-ES" dirty="0" smtClean="0"/>
              <a:t> role</a:t>
            </a:r>
          </a:p>
          <a:p>
            <a:r>
              <a:rPr lang="es-ES" dirty="0" smtClean="0"/>
              <a:t>Networks </a:t>
            </a:r>
            <a:r>
              <a:rPr lang="es-ES" dirty="0" err="1" smtClean="0"/>
              <a:t>function</a:t>
            </a:r>
            <a:r>
              <a:rPr lang="es-ES" dirty="0" smtClean="0"/>
              <a:t> </a:t>
            </a:r>
            <a:r>
              <a:rPr lang="es-ES" dirty="0" err="1" smtClean="0"/>
              <a:t>to</a:t>
            </a:r>
            <a:r>
              <a:rPr lang="es-ES" dirty="0" smtClean="0"/>
              <a:t> </a:t>
            </a:r>
            <a:r>
              <a:rPr lang="es-ES" dirty="0" err="1" smtClean="0"/>
              <a:t>organize</a:t>
            </a:r>
            <a:r>
              <a:rPr lang="es-ES" dirty="0" smtClean="0"/>
              <a:t> </a:t>
            </a:r>
            <a:r>
              <a:rPr lang="es-ES" dirty="0" err="1" smtClean="0"/>
              <a:t>relations</a:t>
            </a:r>
            <a:r>
              <a:rPr lang="es-ES" dirty="0" smtClean="0"/>
              <a:t> </a:t>
            </a:r>
            <a:r>
              <a:rPr lang="es-ES" dirty="0" err="1" smtClean="0"/>
              <a:t>between</a:t>
            </a:r>
            <a:r>
              <a:rPr lang="es-ES" dirty="0" smtClean="0"/>
              <a:t> </a:t>
            </a:r>
            <a:r>
              <a:rPr lang="es-ES" dirty="0" err="1" smtClean="0"/>
              <a:t>relatively</a:t>
            </a:r>
            <a:r>
              <a:rPr lang="es-ES" dirty="0" smtClean="0"/>
              <a:t> </a:t>
            </a:r>
            <a:r>
              <a:rPr lang="es-ES" dirty="0" err="1" smtClean="0"/>
              <a:t>autonomous</a:t>
            </a:r>
            <a:r>
              <a:rPr lang="es-ES" dirty="0" smtClean="0"/>
              <a:t> </a:t>
            </a:r>
            <a:r>
              <a:rPr lang="es-ES" dirty="0" err="1" smtClean="0"/>
              <a:t>but</a:t>
            </a:r>
            <a:r>
              <a:rPr lang="es-ES" dirty="0" smtClean="0"/>
              <a:t> </a:t>
            </a:r>
            <a:r>
              <a:rPr lang="es-ES" dirty="0" err="1" smtClean="0"/>
              <a:t>interdependent</a:t>
            </a:r>
            <a:r>
              <a:rPr lang="es-ES" dirty="0" smtClean="0"/>
              <a:t> </a:t>
            </a:r>
            <a:r>
              <a:rPr lang="es-ES" dirty="0" err="1" smtClean="0"/>
              <a:t>actors</a:t>
            </a:r>
            <a:endParaRPr lang="es-ES" dirty="0" smtClean="0"/>
          </a:p>
          <a:p>
            <a:r>
              <a:rPr lang="es-ES" dirty="0" err="1" smtClean="0"/>
              <a:t>Within</a:t>
            </a:r>
            <a:r>
              <a:rPr lang="es-ES" dirty="0" smtClean="0"/>
              <a:t> </a:t>
            </a:r>
            <a:r>
              <a:rPr lang="es-ES" dirty="0" err="1" smtClean="0"/>
              <a:t>contemporary</a:t>
            </a:r>
            <a:r>
              <a:rPr lang="es-ES" dirty="0" smtClean="0"/>
              <a:t> </a:t>
            </a:r>
            <a:r>
              <a:rPr lang="es-ES" dirty="0" err="1" smtClean="0"/>
              <a:t>governance</a:t>
            </a:r>
            <a:r>
              <a:rPr lang="es-ES" dirty="0" smtClean="0"/>
              <a:t> </a:t>
            </a:r>
            <a:r>
              <a:rPr lang="es-ES" dirty="0" err="1" smtClean="0"/>
              <a:t>systems</a:t>
            </a:r>
            <a:r>
              <a:rPr lang="es-ES" dirty="0" smtClean="0"/>
              <a:t>, </a:t>
            </a:r>
            <a:r>
              <a:rPr lang="es-ES" dirty="0" err="1" smtClean="0"/>
              <a:t>relations</a:t>
            </a:r>
            <a:r>
              <a:rPr lang="es-ES" dirty="0" smtClean="0"/>
              <a:t> </a:t>
            </a:r>
            <a:r>
              <a:rPr lang="es-ES" dirty="0" err="1" smtClean="0"/>
              <a:t>between</a:t>
            </a:r>
            <a:r>
              <a:rPr lang="es-ES" dirty="0" smtClean="0"/>
              <a:t> </a:t>
            </a:r>
            <a:r>
              <a:rPr lang="es-ES" dirty="0" err="1" smtClean="0"/>
              <a:t>actors</a:t>
            </a:r>
            <a:r>
              <a:rPr lang="es-ES" dirty="0" smtClean="0"/>
              <a:t> pose </a:t>
            </a:r>
            <a:r>
              <a:rPr lang="es-ES" dirty="0" err="1" smtClean="0"/>
              <a:t>risks</a:t>
            </a:r>
            <a:r>
              <a:rPr lang="es-ES" dirty="0" smtClean="0"/>
              <a:t> and </a:t>
            </a:r>
            <a:r>
              <a:rPr lang="es-ES" dirty="0" err="1" smtClean="0"/>
              <a:t>uncertainties</a:t>
            </a:r>
            <a:r>
              <a:rPr lang="es-ES" dirty="0" smtClean="0"/>
              <a:t>. </a:t>
            </a:r>
            <a:r>
              <a:rPr lang="es-ES" dirty="0" err="1" smtClean="0"/>
              <a:t>Sectors</a:t>
            </a:r>
            <a:r>
              <a:rPr lang="es-ES" dirty="0" smtClean="0"/>
              <a:t> </a:t>
            </a:r>
            <a:r>
              <a:rPr lang="es-ES" dirty="0" err="1" smtClean="0"/>
              <a:t>have</a:t>
            </a:r>
            <a:r>
              <a:rPr lang="es-ES" dirty="0" smtClean="0"/>
              <a:t> </a:t>
            </a:r>
            <a:r>
              <a:rPr lang="es-ES" dirty="0" err="1" smtClean="0"/>
              <a:t>developed</a:t>
            </a:r>
            <a:r>
              <a:rPr lang="es-ES" dirty="0" smtClean="0"/>
              <a:t> </a:t>
            </a:r>
            <a:r>
              <a:rPr lang="es-ES" dirty="0" err="1" smtClean="0"/>
              <a:t>institutions</a:t>
            </a:r>
            <a:r>
              <a:rPr lang="es-ES" dirty="0" smtClean="0"/>
              <a:t> </a:t>
            </a:r>
            <a:r>
              <a:rPr lang="es-ES" dirty="0" err="1" smtClean="0"/>
              <a:t>to</a:t>
            </a:r>
            <a:r>
              <a:rPr lang="es-ES" dirty="0" smtClean="0"/>
              <a:t> </a:t>
            </a:r>
            <a:r>
              <a:rPr lang="es-ES" dirty="0" err="1" smtClean="0"/>
              <a:t>support</a:t>
            </a:r>
            <a:r>
              <a:rPr lang="es-ES" dirty="0" smtClean="0"/>
              <a:t> </a:t>
            </a:r>
            <a:r>
              <a:rPr lang="es-ES" dirty="0" err="1" smtClean="0"/>
              <a:t>cooperation</a:t>
            </a:r>
            <a:r>
              <a:rPr lang="es-ES" dirty="0" smtClean="0"/>
              <a:t> and reduce </a:t>
            </a:r>
            <a:r>
              <a:rPr lang="es-ES" dirty="0" err="1" smtClean="0"/>
              <a:t>risk</a:t>
            </a:r>
            <a:endParaRPr lang="es-ES" dirty="0" smtClean="0"/>
          </a:p>
          <a:p>
            <a:pPr lvl="3"/>
            <a:r>
              <a:rPr lang="es-ES" dirty="0" smtClean="0"/>
              <a:t>Van </a:t>
            </a:r>
            <a:r>
              <a:rPr lang="es-ES" dirty="0" err="1" smtClean="0"/>
              <a:t>Kersbergen</a:t>
            </a:r>
            <a:r>
              <a:rPr lang="es-ES" dirty="0" smtClean="0"/>
              <a:t> and Van </a:t>
            </a:r>
            <a:r>
              <a:rPr lang="es-ES" dirty="0" err="1" smtClean="0"/>
              <a:t>Waarden</a:t>
            </a:r>
            <a:r>
              <a:rPr lang="es-ES" dirty="0" smtClean="0"/>
              <a:t> (2005:151)</a:t>
            </a:r>
            <a:endParaRPr lang="es-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err="1" smtClean="0"/>
              <a:t>Trends</a:t>
            </a:r>
            <a:r>
              <a:rPr lang="es-ES" dirty="0" smtClean="0"/>
              <a:t> in Global </a:t>
            </a:r>
            <a:r>
              <a:rPr lang="es-ES" dirty="0" err="1" smtClean="0"/>
              <a:t>Governance</a:t>
            </a:r>
            <a:endParaRPr lang="es-ES" dirty="0"/>
          </a:p>
        </p:txBody>
      </p:sp>
      <p:sp>
        <p:nvSpPr>
          <p:cNvPr id="3" name="2 Marcador de contenido"/>
          <p:cNvSpPr>
            <a:spLocks noGrp="1"/>
          </p:cNvSpPr>
          <p:nvPr>
            <p:ph idx="1"/>
          </p:nvPr>
        </p:nvSpPr>
        <p:spPr/>
        <p:txBody>
          <a:bodyPr>
            <a:normAutofit lnSpcReduction="10000"/>
          </a:bodyPr>
          <a:lstStyle/>
          <a:p>
            <a:r>
              <a:rPr lang="en-GB" dirty="0" smtClean="0"/>
              <a:t>Vertical shifts </a:t>
            </a:r>
          </a:p>
          <a:p>
            <a:pPr lvl="1"/>
            <a:r>
              <a:rPr lang="en-GB" dirty="0" smtClean="0"/>
              <a:t>Downward (Nation state or international bodies to regional actors or sub-national level) </a:t>
            </a:r>
          </a:p>
          <a:p>
            <a:pPr lvl="1"/>
            <a:r>
              <a:rPr lang="en-GB" dirty="0" smtClean="0"/>
              <a:t>Upward (Nation state to International Institution with supra-national structure)</a:t>
            </a:r>
          </a:p>
          <a:p>
            <a:r>
              <a:rPr lang="en-GB" dirty="0" smtClean="0"/>
              <a:t>Horizontal shifts</a:t>
            </a:r>
          </a:p>
          <a:p>
            <a:pPr lvl="1"/>
            <a:r>
              <a:rPr lang="en-GB" dirty="0" smtClean="0"/>
              <a:t> Executive and legislative powers to </a:t>
            </a:r>
            <a:r>
              <a:rPr lang="en-GB" dirty="0" err="1" smtClean="0"/>
              <a:t>juditiary</a:t>
            </a:r>
            <a:r>
              <a:rPr lang="en-GB" dirty="0" smtClean="0"/>
              <a:t> </a:t>
            </a:r>
          </a:p>
          <a:p>
            <a:pPr lvl="1"/>
            <a:r>
              <a:rPr lang="en-GB" dirty="0" smtClean="0"/>
              <a:t> Public to Semi-Public or Private Sector</a:t>
            </a:r>
          </a:p>
          <a:p>
            <a:r>
              <a:rPr lang="en-GB" dirty="0" smtClean="0"/>
              <a:t>Network Governance</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s-ES" dirty="0" smtClean="0"/>
              <a:t>Global </a:t>
            </a:r>
            <a:r>
              <a:rPr lang="es-ES" dirty="0" err="1" smtClean="0"/>
              <a:t>Governance</a:t>
            </a:r>
            <a:r>
              <a:rPr lang="es-ES" dirty="0" smtClean="0"/>
              <a:t> as a </a:t>
            </a:r>
            <a:r>
              <a:rPr lang="es-ES" dirty="0" err="1" smtClean="0"/>
              <a:t>Political</a:t>
            </a:r>
            <a:r>
              <a:rPr lang="es-ES" dirty="0" smtClean="0"/>
              <a:t> </a:t>
            </a:r>
            <a:r>
              <a:rPr lang="es-ES" dirty="0" err="1" smtClean="0"/>
              <a:t>Programme</a:t>
            </a:r>
            <a:endParaRPr lang="es-ES" dirty="0"/>
          </a:p>
        </p:txBody>
      </p:sp>
      <p:sp>
        <p:nvSpPr>
          <p:cNvPr id="3" name="2 Marcador de contenido"/>
          <p:cNvSpPr>
            <a:spLocks noGrp="1"/>
          </p:cNvSpPr>
          <p:nvPr>
            <p:ph idx="1"/>
          </p:nvPr>
        </p:nvSpPr>
        <p:spPr/>
        <p:txBody>
          <a:bodyPr>
            <a:normAutofit/>
          </a:bodyPr>
          <a:lstStyle/>
          <a:p>
            <a:r>
              <a:rPr lang="en-GB" dirty="0" smtClean="0"/>
              <a:t>Neoliberal project</a:t>
            </a:r>
          </a:p>
          <a:p>
            <a:pPr lvl="1"/>
            <a:r>
              <a:rPr lang="en-GB" dirty="0" smtClean="0"/>
              <a:t>Embedded neoliberalism</a:t>
            </a:r>
          </a:p>
          <a:p>
            <a:r>
              <a:rPr lang="en-GB" dirty="0" smtClean="0"/>
              <a:t>Diversity of actors</a:t>
            </a:r>
          </a:p>
          <a:p>
            <a:r>
              <a:rPr lang="en-GB" dirty="0" smtClean="0"/>
              <a:t>Shifting roles: state, private sector, civil society, philanthropic</a:t>
            </a:r>
          </a:p>
          <a:p>
            <a:r>
              <a:rPr lang="en-GB" dirty="0" smtClean="0"/>
              <a:t>New alliances: G20, G77, African Union, GRULAC, civil society, private sector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GB" sz="2700" b="1" dirty="0" smtClean="0"/>
              <a:t/>
            </a:r>
            <a:br>
              <a:rPr lang="en-GB" sz="2700" b="1" dirty="0" smtClean="0"/>
            </a:br>
            <a:r>
              <a:rPr lang="en-GB" sz="2700" b="1" dirty="0" smtClean="0"/>
              <a:t>Paradigm shift influencing the new architecture of global food security governance</a:t>
            </a:r>
            <a:r>
              <a:rPr lang="es-ES" b="1" dirty="0" smtClean="0"/>
              <a:t/>
            </a:r>
            <a:br>
              <a:rPr lang="es-ES" b="1" dirty="0" smtClean="0"/>
            </a:br>
            <a:endParaRPr lang="es-ES" dirty="0"/>
          </a:p>
        </p:txBody>
      </p:sp>
      <p:pic>
        <p:nvPicPr>
          <p:cNvPr id="4" name="3 Marcador de contenido" descr="paradigm of food security.png"/>
          <p:cNvPicPr>
            <a:picLocks noGrp="1" noChangeAspect="1"/>
          </p:cNvPicPr>
          <p:nvPr>
            <p:ph idx="1"/>
          </p:nvPr>
        </p:nvPicPr>
        <p:blipFill>
          <a:blip r:embed="rId3" cstate="print"/>
          <a:srcRect b="28417"/>
          <a:stretch>
            <a:fillRect/>
          </a:stretch>
        </p:blipFill>
        <p:spPr>
          <a:xfrm>
            <a:off x="1259632" y="1556792"/>
            <a:ext cx="7056784" cy="496531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s-ES" dirty="0" smtClean="0"/>
              <a:t>Global </a:t>
            </a:r>
            <a:r>
              <a:rPr lang="es-ES" dirty="0" err="1" smtClean="0"/>
              <a:t>Governance</a:t>
            </a:r>
            <a:r>
              <a:rPr lang="es-ES" dirty="0" smtClean="0"/>
              <a:t> and Food Security: Case </a:t>
            </a:r>
            <a:r>
              <a:rPr lang="es-ES" dirty="0" err="1" smtClean="0"/>
              <a:t>Study</a:t>
            </a:r>
            <a:endParaRPr lang="es-ES" dirty="0"/>
          </a:p>
        </p:txBody>
      </p:sp>
      <p:sp>
        <p:nvSpPr>
          <p:cNvPr id="4" name="3 Marcador de texto"/>
          <p:cNvSpPr>
            <a:spLocks noGrp="1"/>
          </p:cNvSpPr>
          <p:nvPr>
            <p:ph type="body" idx="1"/>
          </p:nvPr>
        </p:nvSpPr>
        <p:spPr>
          <a:xfrm>
            <a:off x="457200" y="1535113"/>
            <a:ext cx="8219256" cy="639762"/>
          </a:xfrm>
        </p:spPr>
        <p:txBody>
          <a:bodyPr>
            <a:normAutofit/>
          </a:bodyPr>
          <a:lstStyle/>
          <a:p>
            <a:pPr algn="ctr"/>
            <a:r>
              <a:rPr lang="es-ES" dirty="0" smtClean="0"/>
              <a:t>Global </a:t>
            </a:r>
            <a:r>
              <a:rPr lang="es-ES" dirty="0" err="1" smtClean="0"/>
              <a:t>Agriculture</a:t>
            </a:r>
            <a:r>
              <a:rPr lang="es-ES" dirty="0" smtClean="0"/>
              <a:t> and Food Security </a:t>
            </a:r>
            <a:r>
              <a:rPr lang="es-ES" dirty="0" err="1" smtClean="0"/>
              <a:t>Program</a:t>
            </a:r>
            <a:r>
              <a:rPr lang="es-ES" dirty="0" smtClean="0"/>
              <a:t> (GAFSP)</a:t>
            </a:r>
            <a:endParaRPr lang="es-ES" dirty="0"/>
          </a:p>
        </p:txBody>
      </p:sp>
      <p:sp>
        <p:nvSpPr>
          <p:cNvPr id="5" name="4 Marcador de contenido"/>
          <p:cNvSpPr>
            <a:spLocks noGrp="1"/>
          </p:cNvSpPr>
          <p:nvPr>
            <p:ph sz="half" idx="2"/>
          </p:nvPr>
        </p:nvSpPr>
        <p:spPr>
          <a:xfrm>
            <a:off x="457200" y="2174874"/>
            <a:ext cx="8219256" cy="4278461"/>
          </a:xfrm>
        </p:spPr>
        <p:txBody>
          <a:bodyPr>
            <a:normAutofit fontScale="85000" lnSpcReduction="10000"/>
          </a:bodyPr>
          <a:lstStyle/>
          <a:p>
            <a:r>
              <a:rPr lang="en-GB" dirty="0" smtClean="0"/>
              <a:t>Through GASFP, processes of upward and downward vertical shifts are taking place</a:t>
            </a:r>
          </a:p>
          <a:p>
            <a:r>
              <a:rPr lang="en-GB" dirty="0" smtClean="0"/>
              <a:t>Countries with an interests in supporting food and agricultural in the world’s poorest countries have shifted their efforts upwards to a global initiative</a:t>
            </a:r>
          </a:p>
          <a:p>
            <a:r>
              <a:rPr lang="en-GB" dirty="0" smtClean="0"/>
              <a:t>As the same time, the GAFSP has committed to consult with stakeholders at the country-level, a process illustrative of a downward shift</a:t>
            </a:r>
          </a:p>
          <a:p>
            <a:r>
              <a:rPr lang="en-GB" dirty="0" smtClean="0"/>
              <a:t>Here we see, if not a total shift, at least a dependent relationship from a global, or supra-national, organization down to the sub-national level</a:t>
            </a:r>
          </a:p>
          <a:p>
            <a:r>
              <a:rPr lang="en-GB" dirty="0" smtClean="0"/>
              <a:t>The GAFSP relies on these consultations and the future implementation of projects by local stakeholders as part of their claim to legitimacy</a:t>
            </a:r>
          </a:p>
          <a:p>
            <a:r>
              <a:rPr lang="en-GB" dirty="0" smtClean="0"/>
              <a:t>Limits: </a:t>
            </a:r>
            <a:r>
              <a:rPr lang="en-GB" dirty="0" err="1" smtClean="0"/>
              <a:t>productionism</a:t>
            </a:r>
            <a:r>
              <a:rPr lang="en-GB" dirty="0" smtClean="0"/>
              <a:t>, neoliberalism, “don´t bite the hand that feeds”</a:t>
            </a:r>
            <a:endParaRPr lang="es-ES" dirty="0" smtClean="0"/>
          </a:p>
          <a:p>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smtClean="0"/>
              <a:t>Key </a:t>
            </a:r>
            <a:r>
              <a:rPr lang="es-ES" dirty="0" err="1" smtClean="0"/>
              <a:t>Challenges</a:t>
            </a:r>
            <a:r>
              <a:rPr lang="es-ES" dirty="0" smtClean="0"/>
              <a:t> </a:t>
            </a:r>
            <a:endParaRPr lang="es-ES" dirty="0"/>
          </a:p>
        </p:txBody>
      </p:sp>
      <p:sp>
        <p:nvSpPr>
          <p:cNvPr id="3" name="2 Marcador de contenido"/>
          <p:cNvSpPr>
            <a:spLocks noGrp="1"/>
          </p:cNvSpPr>
          <p:nvPr>
            <p:ph idx="1"/>
          </p:nvPr>
        </p:nvSpPr>
        <p:spPr/>
        <p:txBody>
          <a:bodyPr>
            <a:normAutofit fontScale="85000" lnSpcReduction="20000"/>
          </a:bodyPr>
          <a:lstStyle/>
          <a:p>
            <a:endParaRPr lang="en-GB" dirty="0" smtClean="0"/>
          </a:p>
          <a:p>
            <a:endParaRPr lang="en-GB" dirty="0" smtClean="0"/>
          </a:p>
          <a:p>
            <a:r>
              <a:rPr lang="en-GB" dirty="0" smtClean="0"/>
              <a:t>Global? </a:t>
            </a:r>
          </a:p>
          <a:p>
            <a:r>
              <a:rPr lang="en-GB" dirty="0" smtClean="0"/>
              <a:t>Accountability</a:t>
            </a:r>
          </a:p>
          <a:p>
            <a:r>
              <a:rPr lang="en-GB" dirty="0" smtClean="0"/>
              <a:t>Legitimacy</a:t>
            </a:r>
          </a:p>
          <a:p>
            <a:r>
              <a:rPr lang="en-GB" dirty="0" smtClean="0"/>
              <a:t>Participation</a:t>
            </a:r>
          </a:p>
          <a:p>
            <a:r>
              <a:rPr lang="en-GB" dirty="0" smtClean="0"/>
              <a:t>Transparency</a:t>
            </a:r>
          </a:p>
          <a:p>
            <a:r>
              <a:rPr lang="en-GB" dirty="0" smtClean="0"/>
              <a:t>Monitoring </a:t>
            </a:r>
            <a:r>
              <a:rPr lang="en-GB" smtClean="0"/>
              <a:t>and evaluation</a:t>
            </a:r>
            <a:endParaRPr lang="en-GB" dirty="0" smtClean="0"/>
          </a:p>
          <a:p>
            <a:r>
              <a:rPr lang="en-GB" dirty="0" smtClean="0"/>
              <a:t>Policy cohesion (State sovereignty vs. international objectives</a:t>
            </a:r>
          </a:p>
          <a:p>
            <a:r>
              <a:rPr lang="en-GB" dirty="0" smtClean="0"/>
              <a:t>Finding agreement amidst diversity: clashing paradigm</a:t>
            </a:r>
          </a:p>
          <a:p>
            <a:endParaRPr lang="en-GB" dirty="0" smtClean="0"/>
          </a:p>
          <a:p>
            <a:endParaRPr lang="en-GB" dirty="0"/>
          </a:p>
        </p:txBody>
      </p:sp>
      <p:pic>
        <p:nvPicPr>
          <p:cNvPr id="2050" name="Picture 2" descr="C:\Users\Jess\Pictures\bread_food.jpg"/>
          <p:cNvPicPr>
            <a:picLocks noChangeAspect="1" noChangeArrowheads="1"/>
          </p:cNvPicPr>
          <p:nvPr/>
        </p:nvPicPr>
        <p:blipFill>
          <a:blip r:embed="rId3" cstate="print"/>
          <a:srcRect/>
          <a:stretch>
            <a:fillRect/>
          </a:stretch>
        </p:blipFill>
        <p:spPr bwMode="auto">
          <a:xfrm>
            <a:off x="4139952" y="1717438"/>
            <a:ext cx="4113170" cy="271967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2313" y="2769140"/>
            <a:ext cx="7772400" cy="1362075"/>
          </a:xfrm>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err="1" smtClean="0"/>
              <a:t>The</a:t>
            </a:r>
            <a:r>
              <a:rPr lang="es-ES" dirty="0" smtClean="0"/>
              <a:t> </a:t>
            </a:r>
            <a:r>
              <a:rPr lang="es-ES" dirty="0" err="1" smtClean="0"/>
              <a:t>Committee</a:t>
            </a:r>
            <a:r>
              <a:rPr lang="es-ES" dirty="0" smtClean="0"/>
              <a:t> </a:t>
            </a:r>
            <a:r>
              <a:rPr lang="es-ES" dirty="0" err="1" smtClean="0"/>
              <a:t>on</a:t>
            </a:r>
            <a:r>
              <a:rPr lang="es-ES" dirty="0" smtClean="0"/>
              <a:t> </a:t>
            </a:r>
            <a:r>
              <a:rPr lang="es-ES" dirty="0" err="1" smtClean="0"/>
              <a:t>World</a:t>
            </a:r>
            <a:r>
              <a:rPr lang="es-ES" dirty="0" smtClean="0"/>
              <a:t> </a:t>
            </a:r>
            <a:r>
              <a:rPr lang="es-ES" dirty="0" err="1" smtClean="0"/>
              <a:t>Food</a:t>
            </a:r>
            <a:r>
              <a:rPr lang="es-ES" dirty="0" smtClean="0"/>
              <a:t> Security</a:t>
            </a:r>
            <a:endParaRPr lang="es-ES" dirty="0"/>
          </a:p>
        </p:txBody>
      </p:sp>
      <p:sp>
        <p:nvSpPr>
          <p:cNvPr id="4" name="3 Marcador de texto"/>
          <p:cNvSpPr>
            <a:spLocks noGrp="1"/>
          </p:cNvSpPr>
          <p:nvPr>
            <p:ph type="body" idx="1"/>
          </p:nvPr>
        </p:nvSpPr>
        <p:spPr>
          <a:xfrm>
            <a:off x="722313" y="1268953"/>
            <a:ext cx="7772400" cy="1500187"/>
          </a:xfrm>
        </p:spPr>
        <p:txBody>
          <a:bodyPr>
            <a:normAutofit/>
          </a:bodyPr>
          <a:lstStyle/>
          <a:p>
            <a:r>
              <a:rPr lang="es-ES" sz="2800" dirty="0" smtClean="0"/>
              <a:t>Global </a:t>
            </a:r>
            <a:r>
              <a:rPr lang="es-ES" sz="2800" dirty="0" err="1" smtClean="0"/>
              <a:t>Governance</a:t>
            </a:r>
            <a:r>
              <a:rPr lang="es-ES" sz="2800" dirty="0" smtClean="0"/>
              <a:t> in </a:t>
            </a:r>
            <a:r>
              <a:rPr lang="es-ES" sz="2800" dirty="0" err="1" smtClean="0"/>
              <a:t>Action</a:t>
            </a:r>
            <a:r>
              <a:rPr lang="es-ES" sz="2800" dirty="0" smtClean="0"/>
              <a:t> </a:t>
            </a:r>
          </a:p>
          <a:p>
            <a:endParaRPr lang="es-E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err="1" smtClean="0"/>
              <a:t>Committee</a:t>
            </a:r>
            <a:r>
              <a:rPr lang="es-ES" dirty="0" smtClean="0"/>
              <a:t> </a:t>
            </a:r>
            <a:r>
              <a:rPr lang="es-ES" dirty="0" err="1" smtClean="0"/>
              <a:t>on</a:t>
            </a:r>
            <a:r>
              <a:rPr lang="es-ES" dirty="0" smtClean="0"/>
              <a:t> </a:t>
            </a:r>
            <a:r>
              <a:rPr lang="es-ES" dirty="0" err="1" smtClean="0"/>
              <a:t>World</a:t>
            </a:r>
            <a:r>
              <a:rPr lang="es-ES" dirty="0" smtClean="0"/>
              <a:t> Food Security</a:t>
            </a:r>
            <a:endParaRPr lang="es-ES" dirty="0"/>
          </a:p>
        </p:txBody>
      </p:sp>
      <p:sp>
        <p:nvSpPr>
          <p:cNvPr id="6" name="5 Marcador de contenido"/>
          <p:cNvSpPr>
            <a:spLocks noGrp="1"/>
          </p:cNvSpPr>
          <p:nvPr>
            <p:ph idx="1"/>
          </p:nvPr>
        </p:nvSpPr>
        <p:spPr>
          <a:xfrm>
            <a:off x="467544" y="1556792"/>
            <a:ext cx="8229600" cy="4525963"/>
          </a:xfrm>
        </p:spPr>
        <p:txBody>
          <a:bodyPr>
            <a:normAutofit lnSpcReduction="10000"/>
          </a:bodyPr>
          <a:lstStyle/>
          <a:p>
            <a:r>
              <a:rPr lang="en-GB" dirty="0" smtClean="0"/>
              <a:t>1974: Established upon recommendation of the World Food Conference </a:t>
            </a:r>
          </a:p>
          <a:p>
            <a:pPr lvl="1"/>
            <a:r>
              <a:rPr lang="en-GB" dirty="0" smtClean="0"/>
              <a:t>Response to 1970s food crisis</a:t>
            </a:r>
          </a:p>
          <a:p>
            <a:r>
              <a:rPr lang="en-GB" dirty="0" smtClean="0"/>
              <a:t>2009: 35th Session of the CFS: Reform process initiated</a:t>
            </a:r>
          </a:p>
          <a:p>
            <a:pPr lvl="1"/>
            <a:r>
              <a:rPr lang="en-GB" dirty="0" smtClean="0"/>
              <a:t>Goal of reform was to focus vision and role in the </a:t>
            </a:r>
            <a:r>
              <a:rPr lang="en-GB" u="sng" dirty="0" smtClean="0"/>
              <a:t>coordination of efforts to ensure global food security </a:t>
            </a:r>
          </a:p>
          <a:p>
            <a:r>
              <a:rPr lang="en-GB" dirty="0" smtClean="0"/>
              <a:t>2010: 36th Session = first of the Renewed CFS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smtClean="0"/>
              <a:t>Key Actors and Organizations</a:t>
            </a:r>
            <a:endParaRPr lang="en-GB" dirty="0"/>
          </a:p>
        </p:txBody>
      </p:sp>
      <p:sp>
        <p:nvSpPr>
          <p:cNvPr id="3" name="2 Marcador de contenido"/>
          <p:cNvSpPr>
            <a:spLocks noGrp="1"/>
          </p:cNvSpPr>
          <p:nvPr>
            <p:ph idx="1"/>
          </p:nvPr>
        </p:nvSpPr>
        <p:spPr>
          <a:xfrm>
            <a:off x="457200" y="1412776"/>
            <a:ext cx="8229600" cy="4968552"/>
          </a:xfrm>
        </p:spPr>
        <p:txBody>
          <a:bodyPr>
            <a:noAutofit/>
          </a:bodyPr>
          <a:lstStyle/>
          <a:p>
            <a:r>
              <a:rPr lang="en-GB" sz="2400" dirty="0" smtClean="0"/>
              <a:t>CFS is made up of </a:t>
            </a:r>
            <a:r>
              <a:rPr lang="en-GB" sz="2400" b="1" dirty="0" smtClean="0"/>
              <a:t>192 Member Governments</a:t>
            </a:r>
            <a:r>
              <a:rPr lang="en-GB" sz="2400" dirty="0" smtClean="0"/>
              <a:t>, participants (i.e., Civil Society Organizations, NGOs, Private Sector) and observers</a:t>
            </a:r>
          </a:p>
          <a:p>
            <a:pPr lvl="1"/>
            <a:r>
              <a:rPr lang="en-GB" sz="2400" dirty="0" smtClean="0"/>
              <a:t>They make up the </a:t>
            </a:r>
            <a:r>
              <a:rPr lang="en-GB" sz="2400" b="1" dirty="0" smtClean="0"/>
              <a:t>Plenary</a:t>
            </a:r>
          </a:p>
          <a:p>
            <a:r>
              <a:rPr lang="en-GB" sz="2400" b="1" dirty="0" smtClean="0"/>
              <a:t>Bureau</a:t>
            </a:r>
            <a:r>
              <a:rPr lang="en-GB" sz="2400" dirty="0" smtClean="0"/>
              <a:t>: Executive Arm (12 countries, 2 per region)</a:t>
            </a:r>
          </a:p>
          <a:p>
            <a:r>
              <a:rPr lang="en-GB" sz="2400" b="1" dirty="0" smtClean="0"/>
              <a:t>Advisory Group</a:t>
            </a:r>
            <a:r>
              <a:rPr lang="en-GB" sz="2400" dirty="0" smtClean="0"/>
              <a:t>: UN Bodies, CSOs/NGOs; International Agricultural Research Bodies;  International Financial and Trade Institutions; Private Sector/Philanthropic Foundations </a:t>
            </a:r>
          </a:p>
          <a:p>
            <a:r>
              <a:rPr lang="en-GB" sz="2400" b="1" dirty="0" smtClean="0"/>
              <a:t>High Level Panel of Experts</a:t>
            </a:r>
            <a:r>
              <a:rPr lang="en-GB" sz="2400" dirty="0" smtClean="0"/>
              <a:t>: Steering Committee and Roster of Experts </a:t>
            </a:r>
          </a:p>
          <a:p>
            <a:r>
              <a:rPr lang="en-GB" sz="2400" b="1" dirty="0" smtClean="0"/>
              <a:t>Secretariat</a:t>
            </a:r>
            <a:r>
              <a:rPr lang="en-GB" sz="2400" dirty="0" smtClean="0"/>
              <a:t>: Permanent, located in Rome and includes member of IFAD, and WFP </a:t>
            </a:r>
            <a:br>
              <a:rPr lang="en-GB" sz="2400" dirty="0" smtClean="0"/>
            </a:br>
            <a:endParaRPr lang="en-GB"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p:cNvPicPr>
          <p:nvPr>
            <p:ph idx="1"/>
          </p:nvPr>
        </p:nvPicPr>
        <p:blipFill>
          <a:blip r:embed="rId2" cstate="print"/>
          <a:srcRect/>
          <a:stretch>
            <a:fillRect/>
          </a:stretch>
        </p:blipFill>
        <p:spPr bwMode="auto">
          <a:xfrm>
            <a:off x="395536" y="476672"/>
            <a:ext cx="8748463" cy="58326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smtClean="0"/>
              <a:t>CFS </a:t>
            </a:r>
            <a:r>
              <a:rPr lang="es-ES" dirty="0" err="1" smtClean="0"/>
              <a:t>Reform</a:t>
            </a:r>
            <a:r>
              <a:rPr lang="es-ES" dirty="0" smtClean="0"/>
              <a:t>: Key </a:t>
            </a:r>
            <a:r>
              <a:rPr lang="es-ES" dirty="0" err="1" smtClean="0"/>
              <a:t>Points</a:t>
            </a:r>
            <a:endParaRPr lang="es-ES" dirty="0"/>
          </a:p>
        </p:txBody>
      </p:sp>
      <p:sp>
        <p:nvSpPr>
          <p:cNvPr id="3" name="2 Marcador de contenido"/>
          <p:cNvSpPr>
            <a:spLocks noGrp="1"/>
          </p:cNvSpPr>
          <p:nvPr>
            <p:ph idx="1"/>
          </p:nvPr>
        </p:nvSpPr>
        <p:spPr/>
        <p:txBody>
          <a:bodyPr>
            <a:normAutofit fontScale="70000" lnSpcReduction="20000"/>
          </a:bodyPr>
          <a:lstStyle/>
          <a:p>
            <a:r>
              <a:rPr lang="en-US" dirty="0" smtClean="0"/>
              <a:t>The vision of the reformed CFS: </a:t>
            </a:r>
          </a:p>
          <a:p>
            <a:pPr lvl="1"/>
            <a:r>
              <a:rPr lang="en-US" dirty="0" smtClean="0"/>
              <a:t>Central decision-making and discussion forum for food security within the UN</a:t>
            </a:r>
          </a:p>
          <a:p>
            <a:pPr lvl="1"/>
            <a:r>
              <a:rPr lang="en-US" dirty="0" smtClean="0"/>
              <a:t>Work in a coordinated manner in support of country led processes that lead to food security.  </a:t>
            </a:r>
          </a:p>
          <a:p>
            <a:r>
              <a:rPr lang="en-US" dirty="0" smtClean="0"/>
              <a:t>Using a phased approach CFS  will:</a:t>
            </a:r>
          </a:p>
          <a:p>
            <a:pPr lvl="1"/>
            <a:r>
              <a:rPr lang="en-US" dirty="0" smtClean="0"/>
              <a:t>Coordinate a global approach to food security </a:t>
            </a:r>
          </a:p>
          <a:p>
            <a:pPr lvl="1"/>
            <a:r>
              <a:rPr lang="en-US" dirty="0" smtClean="0"/>
              <a:t>Promote policy convergence</a:t>
            </a:r>
          </a:p>
          <a:p>
            <a:pPr lvl="1"/>
            <a:r>
              <a:rPr lang="en-US" dirty="0" smtClean="0"/>
              <a:t>Support and advise countries and regions</a:t>
            </a:r>
          </a:p>
          <a:p>
            <a:pPr lvl="1"/>
            <a:r>
              <a:rPr lang="en-US" dirty="0" smtClean="0"/>
              <a:t>Coordinate at national and regional levels</a:t>
            </a:r>
          </a:p>
          <a:p>
            <a:pPr lvl="1"/>
            <a:r>
              <a:rPr lang="en-US" dirty="0" smtClean="0"/>
              <a:t>Promote accountability and share best practices </a:t>
            </a:r>
          </a:p>
          <a:p>
            <a:pPr lvl="1"/>
            <a:r>
              <a:rPr lang="en-US" dirty="0" smtClean="0"/>
              <a:t>Develop a global strategic framework for food security and nutrition</a:t>
            </a:r>
          </a:p>
          <a:p>
            <a:pPr lvl="1"/>
            <a:endParaRPr lang="en-US" dirty="0"/>
          </a:p>
          <a:p>
            <a:pPr lvl="2" algn="r"/>
            <a:r>
              <a:rPr lang="en-US" dirty="0" smtClean="0"/>
              <a:t>From </a:t>
            </a:r>
            <a:r>
              <a:rPr lang="en-US" dirty="0" smtClean="0">
                <a:hlinkClick r:id="rId3"/>
              </a:rPr>
              <a:t>http://www.fao.org/cfs/cfs-home/cfs-about/en/</a:t>
            </a:r>
            <a:r>
              <a:rPr lang="en-US" dirty="0" smtClean="0"/>
              <a:t> </a:t>
            </a:r>
          </a:p>
          <a:p>
            <a:endParaRPr lang="es-ES" dirty="0"/>
          </a:p>
        </p:txBody>
      </p:sp>
      <p:pic>
        <p:nvPicPr>
          <p:cNvPr id="4" name="Picture 2"/>
          <p:cNvPicPr>
            <a:picLocks noChangeAspect="1" noChangeArrowheads="1"/>
          </p:cNvPicPr>
          <p:nvPr/>
        </p:nvPicPr>
        <p:blipFill>
          <a:blip r:embed="rId4" cstate="print"/>
          <a:srcRect b="68336"/>
          <a:stretch>
            <a:fillRect/>
          </a:stretch>
        </p:blipFill>
        <p:spPr bwMode="auto">
          <a:xfrm>
            <a:off x="0" y="5497856"/>
            <a:ext cx="1403648" cy="13875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smtClean="0"/>
              <a:t>Key </a:t>
            </a:r>
            <a:r>
              <a:rPr lang="es-ES" dirty="0" err="1" smtClean="0"/>
              <a:t>Issues</a:t>
            </a:r>
            <a:r>
              <a:rPr lang="es-ES" dirty="0" smtClean="0"/>
              <a:t> </a:t>
            </a:r>
            <a:r>
              <a:rPr lang="es-ES" dirty="0" err="1" smtClean="0"/>
              <a:t>Addressed</a:t>
            </a:r>
            <a:r>
              <a:rPr lang="es-ES" dirty="0" smtClean="0"/>
              <a:t> </a:t>
            </a:r>
            <a:r>
              <a:rPr lang="es-ES" dirty="0" err="1" smtClean="0"/>
              <a:t>by</a:t>
            </a:r>
            <a:r>
              <a:rPr lang="es-ES" dirty="0" smtClean="0"/>
              <a:t> </a:t>
            </a:r>
            <a:r>
              <a:rPr lang="es-ES" dirty="0" err="1" smtClean="0"/>
              <a:t>the</a:t>
            </a:r>
            <a:r>
              <a:rPr lang="es-ES" dirty="0" smtClean="0"/>
              <a:t> CFS</a:t>
            </a:r>
            <a:endParaRPr lang="es-ES" dirty="0"/>
          </a:p>
        </p:txBody>
      </p:sp>
      <p:sp>
        <p:nvSpPr>
          <p:cNvPr id="3" name="2 Marcador de contenido"/>
          <p:cNvSpPr>
            <a:spLocks noGrp="1"/>
          </p:cNvSpPr>
          <p:nvPr>
            <p:ph idx="1"/>
          </p:nvPr>
        </p:nvSpPr>
        <p:spPr>
          <a:xfrm>
            <a:off x="457200" y="1600200"/>
            <a:ext cx="8229600" cy="4709120"/>
          </a:xfrm>
        </p:spPr>
        <p:txBody>
          <a:bodyPr>
            <a:normAutofit fontScale="77500" lnSpcReduction="20000"/>
          </a:bodyPr>
          <a:lstStyle/>
          <a:p>
            <a:r>
              <a:rPr lang="en-US" dirty="0" smtClean="0"/>
              <a:t>At the 36</a:t>
            </a:r>
            <a:r>
              <a:rPr lang="en-US" baseline="30000" dirty="0" smtClean="0"/>
              <a:t>th</a:t>
            </a:r>
            <a:r>
              <a:rPr lang="en-US" dirty="0" smtClean="0"/>
              <a:t> Session, 3 policy roundtables were presented:</a:t>
            </a:r>
            <a:endParaRPr lang="es-ES" dirty="0" smtClean="0"/>
          </a:p>
          <a:p>
            <a:pPr marL="914400" lvl="1" indent="-514350">
              <a:buFont typeface="+mj-lt"/>
              <a:buAutoNum type="arabicPeriod"/>
            </a:pPr>
            <a:r>
              <a:rPr lang="en-US" dirty="0" smtClean="0"/>
              <a:t>Addressing Food Insecurity in Protracted Crises: Issues and Challenges;</a:t>
            </a:r>
            <a:endParaRPr lang="es-ES" dirty="0" smtClean="0"/>
          </a:p>
          <a:p>
            <a:pPr marL="914400" lvl="1" indent="-514350">
              <a:buFont typeface="+mj-lt"/>
              <a:buAutoNum type="arabicPeriod"/>
            </a:pPr>
            <a:r>
              <a:rPr lang="en-US" dirty="0" smtClean="0"/>
              <a:t>Land Tenure and International Investment in Agriculture; and,</a:t>
            </a:r>
            <a:endParaRPr lang="es-ES" dirty="0" smtClean="0"/>
          </a:p>
          <a:p>
            <a:pPr marL="914400" lvl="1" indent="-514350">
              <a:buFont typeface="+mj-lt"/>
              <a:buAutoNum type="arabicPeriod"/>
            </a:pPr>
            <a:r>
              <a:rPr lang="en-US" dirty="0" smtClean="0"/>
              <a:t>Managing Vulnerability and risk to promote better food security and nutrition. </a:t>
            </a:r>
          </a:p>
          <a:p>
            <a:pPr marL="363538" indent="-363538">
              <a:tabLst>
                <a:tab pos="261938" algn="l"/>
              </a:tabLst>
            </a:pPr>
            <a:r>
              <a:rPr lang="es-ES" dirty="0" err="1" smtClean="0"/>
              <a:t>Discussions</a:t>
            </a:r>
            <a:r>
              <a:rPr lang="es-ES" dirty="0" smtClean="0"/>
              <a:t> </a:t>
            </a:r>
            <a:r>
              <a:rPr lang="es-ES" dirty="0" err="1" smtClean="0"/>
              <a:t>on</a:t>
            </a:r>
            <a:r>
              <a:rPr lang="es-ES" dirty="0" smtClean="0"/>
              <a:t> </a:t>
            </a:r>
            <a:r>
              <a:rPr lang="es-ES" dirty="0" err="1" smtClean="0"/>
              <a:t>Mapping</a:t>
            </a:r>
            <a:r>
              <a:rPr lang="es-ES" dirty="0" smtClean="0"/>
              <a:t> FS </a:t>
            </a:r>
            <a:r>
              <a:rPr lang="es-ES" dirty="0" err="1" smtClean="0"/>
              <a:t>initiatives</a:t>
            </a:r>
            <a:r>
              <a:rPr lang="es-ES" dirty="0" smtClean="0"/>
              <a:t> and </a:t>
            </a:r>
            <a:r>
              <a:rPr lang="es-ES" dirty="0" err="1" smtClean="0"/>
              <a:t>the</a:t>
            </a:r>
            <a:r>
              <a:rPr lang="es-ES" dirty="0" smtClean="0"/>
              <a:t> </a:t>
            </a:r>
            <a:r>
              <a:rPr lang="es-ES" dirty="0" err="1" smtClean="0"/>
              <a:t>development</a:t>
            </a:r>
            <a:r>
              <a:rPr lang="es-ES" dirty="0" smtClean="0"/>
              <a:t> of a GSF</a:t>
            </a:r>
          </a:p>
          <a:p>
            <a:r>
              <a:rPr lang="en-US" dirty="0" smtClean="0"/>
              <a:t>Session on global developments relevant to food security and nutrition </a:t>
            </a:r>
          </a:p>
          <a:p>
            <a:r>
              <a:rPr lang="en-US" dirty="0" smtClean="0"/>
              <a:t>HLPE undertake studies on: Land tenure and international investment in agriculture; and, Price volatility</a:t>
            </a:r>
          </a:p>
          <a:p>
            <a:r>
              <a:rPr lang="es-ES" dirty="0" smtClean="0"/>
              <a:t>CFS </a:t>
            </a:r>
            <a:r>
              <a:rPr lang="es-ES" dirty="0" err="1" smtClean="0"/>
              <a:t>to</a:t>
            </a:r>
            <a:r>
              <a:rPr lang="es-ES" dirty="0" smtClean="0"/>
              <a:t> decide </a:t>
            </a:r>
            <a:r>
              <a:rPr lang="es-ES" dirty="0" err="1" smtClean="0"/>
              <a:t>on</a:t>
            </a:r>
            <a:r>
              <a:rPr lang="es-ES" dirty="0" smtClean="0"/>
              <a:t> </a:t>
            </a:r>
            <a:r>
              <a:rPr lang="es-ES" dirty="0" err="1" smtClean="0"/>
              <a:t>Land</a:t>
            </a:r>
            <a:r>
              <a:rPr lang="es-ES" dirty="0" smtClean="0"/>
              <a:t> </a:t>
            </a:r>
            <a:r>
              <a:rPr lang="es-ES" dirty="0" err="1" smtClean="0"/>
              <a:t>Tenure</a:t>
            </a:r>
            <a:r>
              <a:rPr lang="es-ES" dirty="0" smtClean="0"/>
              <a:t> and </a:t>
            </a:r>
            <a:r>
              <a:rPr lang="es-ES" dirty="0" err="1" smtClean="0"/>
              <a:t>Investment</a:t>
            </a:r>
            <a:r>
              <a:rPr lang="es-ES" dirty="0" smtClean="0"/>
              <a:t> (RAI &amp; VG)</a:t>
            </a:r>
          </a:p>
          <a:p>
            <a:pPr marL="514350" indent="-514350"/>
            <a:endParaRPr lang="es-E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smtClean="0"/>
              <a:t>Key </a:t>
            </a:r>
            <a:r>
              <a:rPr lang="es-ES" dirty="0" err="1" smtClean="0"/>
              <a:t>Issues</a:t>
            </a:r>
            <a:r>
              <a:rPr lang="es-ES" dirty="0" smtClean="0"/>
              <a:t> </a:t>
            </a:r>
            <a:r>
              <a:rPr lang="es-ES" dirty="0" err="1" smtClean="0"/>
              <a:t>Addressed</a:t>
            </a:r>
            <a:r>
              <a:rPr lang="es-ES" dirty="0" smtClean="0"/>
              <a:t> </a:t>
            </a:r>
            <a:r>
              <a:rPr lang="es-ES" dirty="0" err="1" smtClean="0"/>
              <a:t>by</a:t>
            </a:r>
            <a:r>
              <a:rPr lang="es-ES" dirty="0" smtClean="0"/>
              <a:t> </a:t>
            </a:r>
            <a:r>
              <a:rPr lang="es-ES" dirty="0" err="1" smtClean="0"/>
              <a:t>the</a:t>
            </a:r>
            <a:r>
              <a:rPr lang="es-ES" dirty="0" smtClean="0"/>
              <a:t> CFS</a:t>
            </a:r>
            <a:endParaRPr lang="es-ES" dirty="0"/>
          </a:p>
        </p:txBody>
      </p:sp>
      <p:sp>
        <p:nvSpPr>
          <p:cNvPr id="3" name="2 Marcador de contenido"/>
          <p:cNvSpPr>
            <a:spLocks noGrp="1"/>
          </p:cNvSpPr>
          <p:nvPr>
            <p:ph idx="1"/>
          </p:nvPr>
        </p:nvSpPr>
        <p:spPr>
          <a:xfrm>
            <a:off x="457200" y="1600200"/>
            <a:ext cx="8229600" cy="4709120"/>
          </a:xfrm>
        </p:spPr>
        <p:txBody>
          <a:bodyPr>
            <a:normAutofit fontScale="92500" lnSpcReduction="20000"/>
          </a:bodyPr>
          <a:lstStyle/>
          <a:p>
            <a:r>
              <a:rPr lang="en-US" dirty="0" smtClean="0"/>
              <a:t>At the 37</a:t>
            </a:r>
            <a:r>
              <a:rPr lang="en-US" baseline="30000" dirty="0" smtClean="0"/>
              <a:t>th</a:t>
            </a:r>
            <a:r>
              <a:rPr lang="en-US" dirty="0" smtClean="0"/>
              <a:t> Session, 3 policy roundtables were presented:</a:t>
            </a:r>
            <a:endParaRPr lang="es-ES" dirty="0" smtClean="0"/>
          </a:p>
          <a:p>
            <a:pPr marL="914400" lvl="1" indent="-514350"/>
            <a:r>
              <a:rPr lang="es-ES" dirty="0" err="1" smtClean="0"/>
              <a:t>Supporting</a:t>
            </a:r>
            <a:r>
              <a:rPr lang="es-ES" dirty="0" smtClean="0"/>
              <a:t> </a:t>
            </a:r>
            <a:r>
              <a:rPr lang="es-ES" dirty="0" err="1" smtClean="0"/>
              <a:t>investment</a:t>
            </a:r>
            <a:r>
              <a:rPr lang="es-ES" dirty="0" smtClean="0"/>
              <a:t> in </a:t>
            </a:r>
            <a:r>
              <a:rPr lang="es-ES" dirty="0" err="1" smtClean="0"/>
              <a:t>small-holder</a:t>
            </a:r>
            <a:r>
              <a:rPr lang="es-ES" dirty="0" smtClean="0"/>
              <a:t> </a:t>
            </a:r>
            <a:r>
              <a:rPr lang="es-ES" dirty="0" err="1" smtClean="0"/>
              <a:t>agriculture</a:t>
            </a:r>
            <a:endParaRPr lang="es-ES" dirty="0" smtClean="0"/>
          </a:p>
          <a:p>
            <a:pPr marL="914400" lvl="1" indent="-514350"/>
            <a:r>
              <a:rPr lang="es-ES" dirty="0" err="1" smtClean="0"/>
              <a:t>Food</a:t>
            </a:r>
            <a:r>
              <a:rPr lang="es-ES" dirty="0" smtClean="0"/>
              <a:t> Price </a:t>
            </a:r>
            <a:r>
              <a:rPr lang="es-ES" dirty="0" err="1" smtClean="0"/>
              <a:t>Volatility</a:t>
            </a:r>
            <a:endParaRPr lang="es-ES" dirty="0" smtClean="0"/>
          </a:p>
          <a:p>
            <a:pPr marL="914400" lvl="1" indent="-514350"/>
            <a:r>
              <a:rPr lang="es-ES" dirty="0" err="1" smtClean="0"/>
              <a:t>Food</a:t>
            </a:r>
            <a:r>
              <a:rPr lang="es-ES" dirty="0" smtClean="0"/>
              <a:t> Security, </a:t>
            </a:r>
            <a:r>
              <a:rPr lang="es-ES" dirty="0" err="1" smtClean="0"/>
              <a:t>Gender</a:t>
            </a:r>
            <a:r>
              <a:rPr lang="es-ES" dirty="0" smtClean="0"/>
              <a:t> and </a:t>
            </a:r>
            <a:r>
              <a:rPr lang="es-ES" dirty="0" err="1" smtClean="0"/>
              <a:t>Nutrition</a:t>
            </a:r>
            <a:endParaRPr lang="es-ES" dirty="0" smtClean="0"/>
          </a:p>
          <a:p>
            <a:pPr marL="514350" indent="-514350"/>
            <a:r>
              <a:rPr lang="es-ES" dirty="0" err="1" smtClean="0"/>
              <a:t>For</a:t>
            </a:r>
            <a:r>
              <a:rPr lang="es-ES" dirty="0" smtClean="0"/>
              <a:t> 2012 (38th </a:t>
            </a:r>
            <a:r>
              <a:rPr lang="es-ES" dirty="0" err="1" smtClean="0"/>
              <a:t>Session</a:t>
            </a:r>
            <a:r>
              <a:rPr lang="es-ES" dirty="0" smtClean="0"/>
              <a:t>):</a:t>
            </a:r>
          </a:p>
          <a:p>
            <a:pPr marL="914400" lvl="1" indent="-514350"/>
            <a:r>
              <a:rPr lang="es-ES" dirty="0" err="1" smtClean="0"/>
              <a:t>High</a:t>
            </a:r>
            <a:r>
              <a:rPr lang="es-ES" dirty="0" smtClean="0"/>
              <a:t> </a:t>
            </a:r>
            <a:r>
              <a:rPr lang="es-ES" dirty="0" err="1" smtClean="0"/>
              <a:t>Level</a:t>
            </a:r>
            <a:r>
              <a:rPr lang="es-ES" dirty="0" smtClean="0"/>
              <a:t> </a:t>
            </a:r>
            <a:r>
              <a:rPr lang="es-ES" dirty="0" err="1" smtClean="0"/>
              <a:t>Expert</a:t>
            </a:r>
            <a:r>
              <a:rPr lang="es-ES" dirty="0" smtClean="0"/>
              <a:t> </a:t>
            </a:r>
            <a:r>
              <a:rPr lang="es-ES" dirty="0" err="1" smtClean="0"/>
              <a:t>Forum</a:t>
            </a:r>
            <a:r>
              <a:rPr lang="es-ES" dirty="0" smtClean="0"/>
              <a:t> </a:t>
            </a:r>
            <a:r>
              <a:rPr lang="es-ES" dirty="0" err="1" smtClean="0"/>
              <a:t>on</a:t>
            </a:r>
            <a:r>
              <a:rPr lang="es-ES" dirty="0" smtClean="0"/>
              <a:t> </a:t>
            </a:r>
            <a:r>
              <a:rPr lang="es-ES" dirty="0" err="1" smtClean="0"/>
              <a:t>Food</a:t>
            </a:r>
            <a:r>
              <a:rPr lang="es-ES" dirty="0" smtClean="0"/>
              <a:t> Security in </a:t>
            </a:r>
            <a:r>
              <a:rPr lang="es-ES" dirty="0" err="1" smtClean="0"/>
              <a:t>Protracted</a:t>
            </a:r>
            <a:r>
              <a:rPr lang="es-ES" dirty="0" smtClean="0"/>
              <a:t> Crisis</a:t>
            </a:r>
          </a:p>
          <a:p>
            <a:pPr marL="914400" lvl="1" indent="-514350"/>
            <a:r>
              <a:rPr lang="es-ES" dirty="0" err="1" smtClean="0"/>
              <a:t>Policy</a:t>
            </a:r>
            <a:r>
              <a:rPr lang="es-ES" dirty="0" smtClean="0"/>
              <a:t> </a:t>
            </a:r>
            <a:r>
              <a:rPr lang="es-ES" dirty="0" err="1" smtClean="0"/>
              <a:t>Roundtables</a:t>
            </a:r>
            <a:r>
              <a:rPr lang="es-ES" dirty="0" smtClean="0"/>
              <a:t> </a:t>
            </a:r>
            <a:r>
              <a:rPr lang="es-ES" dirty="0" err="1" smtClean="0"/>
              <a:t>on</a:t>
            </a:r>
            <a:r>
              <a:rPr lang="es-ES" dirty="0" smtClean="0"/>
              <a:t>: </a:t>
            </a:r>
            <a:r>
              <a:rPr lang="es-ES" dirty="0" err="1" smtClean="0"/>
              <a:t>Food</a:t>
            </a:r>
            <a:r>
              <a:rPr lang="es-ES" dirty="0" smtClean="0"/>
              <a:t> Security and </a:t>
            </a:r>
            <a:r>
              <a:rPr lang="es-ES" dirty="0" err="1" smtClean="0"/>
              <a:t>Climate</a:t>
            </a:r>
            <a:r>
              <a:rPr lang="es-ES" dirty="0" smtClean="0"/>
              <a:t> </a:t>
            </a:r>
            <a:r>
              <a:rPr lang="es-ES" dirty="0" err="1" smtClean="0"/>
              <a:t>change</a:t>
            </a:r>
            <a:r>
              <a:rPr lang="es-ES" dirty="0" smtClean="0"/>
              <a:t>; Social </a:t>
            </a:r>
            <a:r>
              <a:rPr lang="es-ES" dirty="0" err="1" smtClean="0"/>
              <a:t>protection</a:t>
            </a:r>
            <a:endParaRPr lang="es-ES" dirty="0" smtClean="0"/>
          </a:p>
          <a:p>
            <a:pPr marL="914400" lvl="1" indent="-514350"/>
            <a:r>
              <a:rPr lang="es-ES" dirty="0" err="1" smtClean="0"/>
              <a:t>Presentation</a:t>
            </a:r>
            <a:r>
              <a:rPr lang="es-ES" dirty="0" smtClean="0"/>
              <a:t> of </a:t>
            </a:r>
            <a:r>
              <a:rPr lang="es-ES" dirty="0" err="1" smtClean="0"/>
              <a:t>draft</a:t>
            </a:r>
            <a:r>
              <a:rPr lang="es-ES" dirty="0" smtClean="0"/>
              <a:t> 1 of </a:t>
            </a:r>
            <a:r>
              <a:rPr lang="es-ES" dirty="0" err="1" smtClean="0"/>
              <a:t>the</a:t>
            </a:r>
            <a:r>
              <a:rPr lang="es-ES" dirty="0" smtClean="0"/>
              <a:t> Global </a:t>
            </a:r>
            <a:r>
              <a:rPr lang="es-ES" dirty="0" err="1" smtClean="0"/>
              <a:t>Strategic</a:t>
            </a:r>
            <a:r>
              <a:rPr lang="es-ES" dirty="0" smtClean="0"/>
              <a:t> Framework. </a:t>
            </a:r>
            <a:endParaRPr lang="es-E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smtClean="0"/>
              <a:t>Civil </a:t>
            </a:r>
            <a:r>
              <a:rPr lang="es-ES" dirty="0" err="1" smtClean="0"/>
              <a:t>Society</a:t>
            </a:r>
            <a:r>
              <a:rPr lang="es-ES" dirty="0" smtClean="0"/>
              <a:t> </a:t>
            </a:r>
            <a:r>
              <a:rPr lang="es-ES" dirty="0" err="1" smtClean="0"/>
              <a:t>Mechanism</a:t>
            </a:r>
            <a:endParaRPr lang="es-ES" dirty="0"/>
          </a:p>
        </p:txBody>
      </p:sp>
      <p:sp>
        <p:nvSpPr>
          <p:cNvPr id="3" name="2 Marcador de contenido"/>
          <p:cNvSpPr>
            <a:spLocks noGrp="1"/>
          </p:cNvSpPr>
          <p:nvPr>
            <p:ph idx="1"/>
          </p:nvPr>
        </p:nvSpPr>
        <p:spPr/>
        <p:txBody>
          <a:bodyPr>
            <a:normAutofit/>
          </a:bodyPr>
          <a:lstStyle/>
          <a:p>
            <a:pPr lvl="0"/>
            <a:r>
              <a:rPr lang="en-US" dirty="0" smtClean="0"/>
              <a:t>CSM facilitates the participation of CSOs and NGOs in the CFS, including input in negotiations and decision-making </a:t>
            </a:r>
          </a:p>
          <a:p>
            <a:pPr lvl="0"/>
            <a:r>
              <a:rPr lang="en-US" dirty="0" smtClean="0"/>
              <a:t>Provides a space for dialogue between a wide-range of civil society actors</a:t>
            </a:r>
          </a:p>
          <a:p>
            <a:pPr lvl="0"/>
            <a:r>
              <a:rPr lang="en-US" dirty="0" smtClean="0"/>
              <a:t>Made up of a Coordination Committee (CC) comprised of 41 focal points from 11 constituencies and 17 sub-regions</a:t>
            </a:r>
            <a:endParaRPr lang="es-ES" dirty="0" smtClean="0"/>
          </a:p>
          <a:p>
            <a:endParaRPr lang="es-E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611560" y="260649"/>
          <a:ext cx="7920880" cy="6529370"/>
        </p:xfrm>
        <a:graphic>
          <a:graphicData uri="http://schemas.openxmlformats.org/drawingml/2006/table">
            <a:tbl>
              <a:tblPr/>
              <a:tblGrid>
                <a:gridCol w="3816530"/>
                <a:gridCol w="4104350"/>
              </a:tblGrid>
              <a:tr h="595405">
                <a:tc gridSpan="2">
                  <a:txBody>
                    <a:bodyPr/>
                    <a:lstStyle/>
                    <a:p>
                      <a:pPr marL="180340" indent="-180340" algn="ctr">
                        <a:spcAft>
                          <a:spcPts val="0"/>
                        </a:spcAft>
                      </a:pPr>
                      <a:r>
                        <a:rPr lang="en-US" sz="2000" b="1" u="sng" dirty="0">
                          <a:solidFill>
                            <a:srgbClr val="FFFFFF"/>
                          </a:solidFill>
                          <a:latin typeface="Calibri"/>
                          <a:ea typeface="Times New Roman"/>
                          <a:cs typeface="Times New Roman"/>
                        </a:rPr>
                        <a:t>Sub-Regions</a:t>
                      </a:r>
                      <a:endParaRPr lang="es-ES" sz="2400" dirty="0">
                        <a:latin typeface="Calibri"/>
                        <a:ea typeface="Calibri"/>
                        <a:cs typeface="Times New Roman"/>
                      </a:endParaRPr>
                    </a:p>
                    <a:p>
                      <a:pPr marL="180340" indent="-180340" algn="ctr">
                        <a:spcAft>
                          <a:spcPts val="0"/>
                        </a:spcAft>
                      </a:pPr>
                      <a:r>
                        <a:rPr lang="en-US" sz="2000" dirty="0">
                          <a:solidFill>
                            <a:srgbClr val="FFFFFF"/>
                          </a:solidFill>
                          <a:latin typeface="Calibri"/>
                          <a:ea typeface="Times New Roman"/>
                          <a:cs typeface="Times New Roman"/>
                        </a:rPr>
                        <a:t>(Total of 16, x1 focal point each)</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hMerge="1">
                  <a:txBody>
                    <a:bodyPr/>
                    <a:lstStyle/>
                    <a:p>
                      <a:endParaRPr lang="es-ES"/>
                    </a:p>
                  </a:txBody>
                  <a:tcPr/>
                </a:tc>
              </a:tr>
              <a:tr h="297702">
                <a:tc>
                  <a:txBody>
                    <a:bodyPr/>
                    <a:lstStyle/>
                    <a:p>
                      <a:pPr algn="l">
                        <a:spcAft>
                          <a:spcPts val="0"/>
                        </a:spcAft>
                      </a:pPr>
                      <a:r>
                        <a:rPr lang="fr-FR" sz="2000" dirty="0" err="1">
                          <a:latin typeface="Calibri"/>
                          <a:ea typeface="Times New Roman"/>
                          <a:cs typeface="Times New Roman"/>
                        </a:rPr>
                        <a:t>North</a:t>
                      </a:r>
                      <a:r>
                        <a:rPr lang="fr-FR" sz="2000" dirty="0">
                          <a:latin typeface="Calibri"/>
                          <a:ea typeface="Times New Roman"/>
                          <a:cs typeface="Times New Roman"/>
                        </a:rPr>
                        <a:t> </a:t>
                      </a:r>
                      <a:r>
                        <a:rPr lang="fr-FR" sz="2000" dirty="0" err="1">
                          <a:latin typeface="Calibri"/>
                          <a:ea typeface="Times New Roman"/>
                          <a:cs typeface="Times New Roman"/>
                        </a:rPr>
                        <a:t>America</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l">
                        <a:spcAft>
                          <a:spcPts val="0"/>
                        </a:spcAft>
                      </a:pPr>
                      <a:r>
                        <a:rPr lang="fr-FR" sz="2000">
                          <a:latin typeface="Calibri"/>
                          <a:ea typeface="Times New Roman"/>
                          <a:cs typeface="Times New Roman"/>
                        </a:rPr>
                        <a:t>South East Asia</a:t>
                      </a:r>
                      <a:endParaRPr lang="es-ES"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r>
              <a:tr h="324582">
                <a:tc>
                  <a:txBody>
                    <a:bodyPr/>
                    <a:lstStyle/>
                    <a:p>
                      <a:pPr algn="l">
                        <a:spcAft>
                          <a:spcPts val="0"/>
                        </a:spcAft>
                      </a:pPr>
                      <a:r>
                        <a:rPr lang="fr-FR" sz="2000" dirty="0">
                          <a:latin typeface="Calibri"/>
                          <a:ea typeface="Times New Roman"/>
                          <a:cs typeface="Times New Roman"/>
                        </a:rPr>
                        <a:t>Central </a:t>
                      </a:r>
                      <a:r>
                        <a:rPr lang="fr-FR" sz="2000" dirty="0" err="1">
                          <a:latin typeface="Calibri"/>
                          <a:ea typeface="Times New Roman"/>
                          <a:cs typeface="Times New Roman"/>
                        </a:rPr>
                        <a:t>America</a:t>
                      </a:r>
                      <a:r>
                        <a:rPr lang="fr-FR" sz="2000" dirty="0">
                          <a:latin typeface="Calibri"/>
                          <a:ea typeface="Times New Roman"/>
                          <a:cs typeface="Times New Roman"/>
                        </a:rPr>
                        <a:t> &amp; </a:t>
                      </a:r>
                      <a:r>
                        <a:rPr lang="fr-FR" sz="2000" dirty="0" err="1">
                          <a:latin typeface="Calibri"/>
                          <a:ea typeface="Times New Roman"/>
                          <a:cs typeface="Times New Roman"/>
                        </a:rPr>
                        <a:t>Caribbean</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algn="l">
                        <a:spcAft>
                          <a:spcPts val="0"/>
                        </a:spcAft>
                      </a:pPr>
                      <a:r>
                        <a:rPr lang="fr-FR" sz="2000" dirty="0">
                          <a:latin typeface="Calibri"/>
                          <a:ea typeface="Times New Roman"/>
                          <a:cs typeface="Times New Roman"/>
                        </a:rPr>
                        <a:t>Central </a:t>
                      </a:r>
                      <a:r>
                        <a:rPr lang="fr-FR" sz="2000" dirty="0" err="1">
                          <a:latin typeface="Calibri"/>
                          <a:ea typeface="Times New Roman"/>
                          <a:cs typeface="Times New Roman"/>
                        </a:rPr>
                        <a:t>Asia</a:t>
                      </a:r>
                      <a:endParaRPr lang="es-E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r>
              <a:tr h="297702">
                <a:tc>
                  <a:txBody>
                    <a:bodyPr/>
                    <a:lstStyle/>
                    <a:p>
                      <a:pPr algn="l">
                        <a:spcAft>
                          <a:spcPts val="0"/>
                        </a:spcAft>
                      </a:pPr>
                      <a:r>
                        <a:rPr lang="fr-FR" sz="2000" dirty="0" err="1">
                          <a:latin typeface="Calibri"/>
                          <a:ea typeface="Times New Roman"/>
                          <a:cs typeface="Times New Roman"/>
                        </a:rPr>
                        <a:t>Andean</a:t>
                      </a:r>
                      <a:r>
                        <a:rPr lang="fr-FR" sz="2000" dirty="0">
                          <a:latin typeface="Calibri"/>
                          <a:ea typeface="Times New Roman"/>
                          <a:cs typeface="Times New Roman"/>
                        </a:rPr>
                        <a:t> </a:t>
                      </a:r>
                      <a:r>
                        <a:rPr lang="fr-FR" sz="2000" dirty="0" err="1">
                          <a:latin typeface="Calibri"/>
                          <a:ea typeface="Times New Roman"/>
                          <a:cs typeface="Times New Roman"/>
                        </a:rPr>
                        <a:t>Region</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l">
                        <a:spcAft>
                          <a:spcPts val="0"/>
                        </a:spcAft>
                      </a:pPr>
                      <a:r>
                        <a:rPr lang="fr-FR" sz="2000" dirty="0" err="1">
                          <a:latin typeface="Calibri"/>
                          <a:ea typeface="Times New Roman"/>
                          <a:cs typeface="Times New Roman"/>
                        </a:rPr>
                        <a:t>Oceania</a:t>
                      </a:r>
                      <a:r>
                        <a:rPr lang="fr-FR" sz="2000" dirty="0">
                          <a:latin typeface="Calibri"/>
                          <a:ea typeface="Times New Roman"/>
                          <a:cs typeface="Times New Roman"/>
                        </a:rPr>
                        <a:t> </a:t>
                      </a:r>
                      <a:endParaRPr lang="es-E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r>
              <a:tr h="297702">
                <a:tc>
                  <a:txBody>
                    <a:bodyPr/>
                    <a:lstStyle/>
                    <a:p>
                      <a:pPr algn="l">
                        <a:spcAft>
                          <a:spcPts val="0"/>
                        </a:spcAft>
                      </a:pPr>
                      <a:r>
                        <a:rPr lang="fr-FR" sz="2000" dirty="0" err="1" smtClean="0">
                          <a:latin typeface="Calibri"/>
                          <a:ea typeface="Times New Roman"/>
                          <a:cs typeface="Times New Roman"/>
                        </a:rPr>
                        <a:t>Southern</a:t>
                      </a:r>
                      <a:r>
                        <a:rPr lang="fr-FR" sz="2000" dirty="0" smtClean="0">
                          <a:latin typeface="Calibri"/>
                          <a:ea typeface="Times New Roman"/>
                          <a:cs typeface="Times New Roman"/>
                        </a:rPr>
                        <a:t> </a:t>
                      </a:r>
                      <a:r>
                        <a:rPr lang="fr-FR" sz="2000" dirty="0" err="1">
                          <a:latin typeface="Calibri"/>
                          <a:ea typeface="Times New Roman"/>
                          <a:cs typeface="Times New Roman"/>
                        </a:rPr>
                        <a:t>Cone</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algn="l">
                        <a:spcAft>
                          <a:spcPts val="0"/>
                        </a:spcAft>
                      </a:pPr>
                      <a:r>
                        <a:rPr lang="fr-FR" sz="2000" dirty="0" err="1">
                          <a:latin typeface="Calibri"/>
                          <a:ea typeface="Times New Roman"/>
                          <a:cs typeface="Times New Roman"/>
                        </a:rPr>
                        <a:t>Southern</a:t>
                      </a:r>
                      <a:r>
                        <a:rPr lang="fr-FR" sz="2000" dirty="0">
                          <a:latin typeface="Calibri"/>
                          <a:ea typeface="Times New Roman"/>
                          <a:cs typeface="Times New Roman"/>
                        </a:rPr>
                        <a:t> </a:t>
                      </a:r>
                      <a:r>
                        <a:rPr lang="fr-FR" sz="2000" dirty="0" err="1">
                          <a:latin typeface="Calibri"/>
                          <a:ea typeface="Times New Roman"/>
                          <a:cs typeface="Times New Roman"/>
                        </a:rPr>
                        <a:t>Africa</a:t>
                      </a:r>
                      <a:endParaRPr lang="es-E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r>
              <a:tr h="297702">
                <a:tc>
                  <a:txBody>
                    <a:bodyPr/>
                    <a:lstStyle/>
                    <a:p>
                      <a:pPr algn="l">
                        <a:spcAft>
                          <a:spcPts val="0"/>
                        </a:spcAft>
                      </a:pPr>
                      <a:r>
                        <a:rPr lang="fr-FR" sz="2000" dirty="0">
                          <a:latin typeface="Calibri"/>
                          <a:ea typeface="Times New Roman"/>
                          <a:cs typeface="Times New Roman"/>
                        </a:rPr>
                        <a:t>Western Europe</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l">
                        <a:spcAft>
                          <a:spcPts val="0"/>
                        </a:spcAft>
                      </a:pPr>
                      <a:r>
                        <a:rPr lang="fr-FR" sz="2000">
                          <a:latin typeface="Calibri"/>
                          <a:ea typeface="Times New Roman"/>
                          <a:cs typeface="Times New Roman"/>
                        </a:rPr>
                        <a:t>West Africa</a:t>
                      </a:r>
                      <a:endParaRPr lang="es-ES"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r>
              <a:tr h="297702">
                <a:tc>
                  <a:txBody>
                    <a:bodyPr/>
                    <a:lstStyle/>
                    <a:p>
                      <a:pPr algn="l">
                        <a:spcAft>
                          <a:spcPts val="0"/>
                        </a:spcAft>
                      </a:pPr>
                      <a:r>
                        <a:rPr lang="fr-FR" sz="2000" dirty="0" err="1">
                          <a:latin typeface="Calibri"/>
                          <a:ea typeface="Times New Roman"/>
                          <a:cs typeface="Times New Roman"/>
                        </a:rPr>
                        <a:t>Eastern</a:t>
                      </a:r>
                      <a:r>
                        <a:rPr lang="fr-FR" sz="2000" dirty="0">
                          <a:latin typeface="Calibri"/>
                          <a:ea typeface="Times New Roman"/>
                          <a:cs typeface="Times New Roman"/>
                        </a:rPr>
                        <a:t> Europe</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algn="l">
                        <a:spcAft>
                          <a:spcPts val="0"/>
                        </a:spcAft>
                      </a:pPr>
                      <a:r>
                        <a:rPr lang="fr-FR" sz="2000" dirty="0">
                          <a:latin typeface="Calibri"/>
                          <a:ea typeface="Times New Roman"/>
                          <a:cs typeface="Times New Roman"/>
                        </a:rPr>
                        <a:t>East </a:t>
                      </a:r>
                      <a:r>
                        <a:rPr lang="fr-FR" sz="2000" dirty="0" err="1">
                          <a:latin typeface="Calibri"/>
                          <a:ea typeface="Times New Roman"/>
                          <a:cs typeface="Times New Roman"/>
                        </a:rPr>
                        <a:t>Africa</a:t>
                      </a:r>
                      <a:endParaRPr lang="es-E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r>
              <a:tr h="297702">
                <a:tc>
                  <a:txBody>
                    <a:bodyPr/>
                    <a:lstStyle/>
                    <a:p>
                      <a:pPr algn="l">
                        <a:spcAft>
                          <a:spcPts val="0"/>
                        </a:spcAft>
                      </a:pPr>
                      <a:r>
                        <a:rPr lang="fr-FR" sz="2000">
                          <a:latin typeface="Calibri"/>
                          <a:ea typeface="Times New Roman"/>
                          <a:cs typeface="Times New Roman"/>
                        </a:rPr>
                        <a:t>West Asia</a:t>
                      </a:r>
                      <a:endParaRPr lang="es-ES" sz="240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l">
                        <a:spcAft>
                          <a:spcPts val="0"/>
                        </a:spcAft>
                      </a:pPr>
                      <a:r>
                        <a:rPr lang="fr-FR" sz="2000" dirty="0">
                          <a:latin typeface="Calibri"/>
                          <a:ea typeface="Times New Roman"/>
                          <a:cs typeface="Times New Roman"/>
                        </a:rPr>
                        <a:t>Central </a:t>
                      </a:r>
                      <a:r>
                        <a:rPr lang="fr-FR" sz="2000" dirty="0" err="1">
                          <a:latin typeface="Calibri"/>
                          <a:ea typeface="Times New Roman"/>
                          <a:cs typeface="Times New Roman"/>
                        </a:rPr>
                        <a:t>Africa</a:t>
                      </a:r>
                      <a:endParaRPr lang="es-E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r>
              <a:tr h="595405">
                <a:tc>
                  <a:txBody>
                    <a:bodyPr/>
                    <a:lstStyle/>
                    <a:p>
                      <a:pPr algn="l">
                        <a:spcAft>
                          <a:spcPts val="0"/>
                        </a:spcAft>
                      </a:pPr>
                      <a:r>
                        <a:rPr lang="fr-FR" sz="2000" kern="1200" dirty="0" smtClean="0">
                          <a:solidFill>
                            <a:schemeClr val="tx1"/>
                          </a:solidFill>
                          <a:latin typeface="+mn-lt"/>
                          <a:ea typeface="Times New Roman"/>
                          <a:cs typeface="Times New Roman"/>
                        </a:rPr>
                        <a:t>South </a:t>
                      </a:r>
                      <a:r>
                        <a:rPr lang="fr-FR" sz="2000" kern="1200" dirty="0" err="1" smtClean="0">
                          <a:solidFill>
                            <a:schemeClr val="tx1"/>
                          </a:solidFill>
                          <a:latin typeface="+mn-lt"/>
                          <a:ea typeface="Times New Roman"/>
                          <a:cs typeface="Times New Roman"/>
                        </a:rPr>
                        <a:t>Asia</a:t>
                      </a:r>
                      <a:endParaRPr lang="fr-FR" sz="2000" kern="1200" dirty="0" smtClean="0">
                        <a:solidFill>
                          <a:schemeClr val="tx1"/>
                        </a:solidFill>
                        <a:latin typeface="+mn-lt"/>
                        <a:ea typeface="Times New Roman"/>
                        <a:cs typeface="Times New Roman"/>
                      </a:endParaRPr>
                    </a:p>
                    <a:p>
                      <a:pPr algn="l">
                        <a:spcAft>
                          <a:spcPts val="0"/>
                        </a:spcAft>
                      </a:pPr>
                      <a:r>
                        <a:rPr lang="fr-FR" sz="2000" kern="1200" dirty="0" smtClean="0">
                          <a:solidFill>
                            <a:schemeClr val="tx1"/>
                          </a:solidFill>
                          <a:latin typeface="+mn-lt"/>
                          <a:ea typeface="Times New Roman"/>
                          <a:cs typeface="Times New Roman"/>
                        </a:rPr>
                        <a:t>Pacific</a:t>
                      </a:r>
                      <a:endParaRPr lang="es-ES" sz="2000" kern="1200" dirty="0">
                        <a:solidFill>
                          <a:schemeClr val="tx1"/>
                        </a:solidFill>
                        <a:latin typeface="+mn-lt"/>
                        <a:ea typeface="Times New Roman"/>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algn="l">
                        <a:spcAft>
                          <a:spcPts val="0"/>
                        </a:spcAft>
                      </a:pPr>
                      <a:r>
                        <a:rPr lang="fr-FR" sz="2000" dirty="0" err="1">
                          <a:latin typeface="Calibri"/>
                          <a:ea typeface="Times New Roman"/>
                          <a:cs typeface="Times New Roman"/>
                        </a:rPr>
                        <a:t>North</a:t>
                      </a:r>
                      <a:r>
                        <a:rPr lang="fr-FR" sz="2000" dirty="0">
                          <a:latin typeface="Calibri"/>
                          <a:ea typeface="Times New Roman"/>
                          <a:cs typeface="Times New Roman"/>
                        </a:rPr>
                        <a:t> </a:t>
                      </a:r>
                      <a:r>
                        <a:rPr lang="fr-FR" sz="2000" dirty="0" err="1">
                          <a:latin typeface="Calibri"/>
                          <a:ea typeface="Times New Roman"/>
                          <a:cs typeface="Times New Roman"/>
                        </a:rPr>
                        <a:t>Africa</a:t>
                      </a:r>
                      <a:endParaRPr lang="es-E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r>
              <a:tr h="595405">
                <a:tc gridSpan="2">
                  <a:txBody>
                    <a:bodyPr/>
                    <a:lstStyle/>
                    <a:p>
                      <a:pPr marL="180340" indent="-180340" algn="ctr">
                        <a:spcAft>
                          <a:spcPts val="0"/>
                        </a:spcAft>
                      </a:pPr>
                      <a:r>
                        <a:rPr lang="en-US" sz="2000" b="1" u="sng" dirty="0" smtClean="0">
                          <a:solidFill>
                            <a:srgbClr val="FFFFFF"/>
                          </a:solidFill>
                          <a:latin typeface="Calibri"/>
                          <a:ea typeface="Times New Roman"/>
                          <a:cs typeface="Times New Roman"/>
                        </a:rPr>
                        <a:t>Constituencies</a:t>
                      </a:r>
                      <a:endParaRPr lang="es-ES" sz="2400" dirty="0">
                        <a:latin typeface="Calibri"/>
                        <a:ea typeface="Calibri"/>
                        <a:cs typeface="Times New Roman"/>
                      </a:endParaRPr>
                    </a:p>
                    <a:p>
                      <a:pPr marL="180340" indent="-180340" algn="ctr">
                        <a:spcAft>
                          <a:spcPts val="0"/>
                        </a:spcAft>
                      </a:pPr>
                      <a:r>
                        <a:rPr lang="en-US" sz="2000" dirty="0">
                          <a:solidFill>
                            <a:srgbClr val="FFFFFF"/>
                          </a:solidFill>
                          <a:latin typeface="Calibri"/>
                          <a:ea typeface="Times New Roman"/>
                          <a:cs typeface="Times New Roman"/>
                        </a:rPr>
                        <a:t>(Total of </a:t>
                      </a:r>
                      <a:r>
                        <a:rPr lang="en-US" sz="2000" dirty="0" smtClean="0">
                          <a:solidFill>
                            <a:srgbClr val="FFFFFF"/>
                          </a:solidFill>
                          <a:latin typeface="Calibri"/>
                          <a:ea typeface="Times New Roman"/>
                          <a:cs typeface="Times New Roman"/>
                        </a:rPr>
                        <a:t>24</a:t>
                      </a:r>
                      <a:r>
                        <a:rPr lang="en-US" sz="2000" dirty="0">
                          <a:solidFill>
                            <a:srgbClr val="FFFFFF"/>
                          </a:solidFill>
                          <a:latin typeface="Calibri"/>
                          <a:ea typeface="Times New Roman"/>
                          <a:cs typeface="Times New Roman"/>
                        </a:rPr>
                        <a:t>, x2 focal points each)</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548DD4"/>
                    </a:solidFill>
                  </a:tcPr>
                </a:tc>
                <a:tc hMerge="1">
                  <a:txBody>
                    <a:bodyPr/>
                    <a:lstStyle/>
                    <a:p>
                      <a:endParaRPr lang="es-ES"/>
                    </a:p>
                  </a:txBody>
                  <a:tcPr/>
                </a:tc>
              </a:tr>
              <a:tr h="478984">
                <a:tc>
                  <a:txBody>
                    <a:bodyPr/>
                    <a:lstStyle/>
                    <a:p>
                      <a:pPr algn="l">
                        <a:spcAft>
                          <a:spcPts val="0"/>
                        </a:spcAft>
                      </a:pPr>
                      <a:r>
                        <a:rPr lang="fr-FR" sz="2000">
                          <a:latin typeface="Calibri"/>
                          <a:ea typeface="Calibri"/>
                          <a:cs typeface="Times New Roman"/>
                        </a:rPr>
                        <a:t>Agricultural &amp; food workers</a:t>
                      </a:r>
                      <a:endParaRPr lang="es-ES" sz="240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algn="l">
                        <a:spcAft>
                          <a:spcPts val="0"/>
                        </a:spcAft>
                      </a:pPr>
                      <a:r>
                        <a:rPr lang="fr-FR" sz="2000" dirty="0" err="1">
                          <a:latin typeface="Calibri"/>
                          <a:ea typeface="Calibri"/>
                          <a:cs typeface="Times New Roman"/>
                        </a:rPr>
                        <a:t>NGOs</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r>
              <a:tr h="595405">
                <a:tc>
                  <a:txBody>
                    <a:bodyPr/>
                    <a:lstStyle/>
                    <a:p>
                      <a:pPr algn="l">
                        <a:spcAft>
                          <a:spcPts val="0"/>
                        </a:spcAft>
                      </a:pPr>
                      <a:r>
                        <a:rPr lang="fr-FR" sz="2000">
                          <a:latin typeface="Calibri"/>
                          <a:ea typeface="Calibri"/>
                          <a:cs typeface="Times New Roman"/>
                        </a:rPr>
                        <a:t>Artisanal fisherfolk</a:t>
                      </a:r>
                      <a:endParaRPr lang="es-ES" sz="240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l">
                        <a:spcAft>
                          <a:spcPts val="0"/>
                        </a:spcAft>
                      </a:pPr>
                      <a:r>
                        <a:rPr lang="en-US" sz="2000">
                          <a:latin typeface="Calibri"/>
                          <a:ea typeface="Calibri"/>
                          <a:cs typeface="Times New Roman"/>
                        </a:rPr>
                        <a:t>Smallholder family farmers</a:t>
                      </a:r>
                      <a:endParaRPr lang="es-ES" sz="2400">
                        <a:latin typeface="Calibri"/>
                        <a:ea typeface="Calibri"/>
                        <a:cs typeface="Times New Roman"/>
                      </a:endParaRPr>
                    </a:p>
                    <a:p>
                      <a:pPr algn="l">
                        <a:spcAft>
                          <a:spcPts val="0"/>
                        </a:spcAft>
                      </a:pPr>
                      <a:r>
                        <a:rPr lang="en-US" sz="2000">
                          <a:latin typeface="Calibri"/>
                          <a:ea typeface="Calibri"/>
                          <a:cs typeface="Times New Roman"/>
                        </a:rPr>
                        <a:t> (4 focal points)</a:t>
                      </a:r>
                      <a:endParaRPr lang="es-ES" sz="240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r>
              <a:tr h="297702">
                <a:tc>
                  <a:txBody>
                    <a:bodyPr/>
                    <a:lstStyle/>
                    <a:p>
                      <a:pPr algn="l">
                        <a:spcAft>
                          <a:spcPts val="0"/>
                        </a:spcAft>
                      </a:pPr>
                      <a:r>
                        <a:rPr lang="fr-FR" sz="2000" dirty="0" err="1">
                          <a:latin typeface="Calibri"/>
                          <a:ea typeface="Calibri"/>
                          <a:cs typeface="Times New Roman"/>
                        </a:rPr>
                        <a:t>Consumers</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algn="l">
                        <a:spcAft>
                          <a:spcPts val="0"/>
                        </a:spcAft>
                      </a:pPr>
                      <a:r>
                        <a:rPr lang="fr-FR" sz="2000">
                          <a:latin typeface="Calibri"/>
                          <a:ea typeface="Calibri"/>
                          <a:cs typeface="Times New Roman"/>
                        </a:rPr>
                        <a:t>Urban poor</a:t>
                      </a:r>
                      <a:endParaRPr lang="es-ES" sz="240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r>
              <a:tr h="297702">
                <a:tc>
                  <a:txBody>
                    <a:bodyPr/>
                    <a:lstStyle/>
                    <a:p>
                      <a:pPr algn="l">
                        <a:spcAft>
                          <a:spcPts val="0"/>
                        </a:spcAft>
                      </a:pPr>
                      <a:r>
                        <a:rPr lang="fr-FR" sz="2000">
                          <a:latin typeface="Calibri"/>
                          <a:ea typeface="Calibri"/>
                          <a:cs typeface="Times New Roman"/>
                        </a:rPr>
                        <a:t>Pastoralists</a:t>
                      </a:r>
                      <a:endParaRPr lang="es-ES" sz="240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l">
                        <a:spcAft>
                          <a:spcPts val="0"/>
                        </a:spcAft>
                      </a:pPr>
                      <a:r>
                        <a:rPr lang="fr-FR" sz="2000" dirty="0">
                          <a:latin typeface="Calibri"/>
                          <a:ea typeface="Calibri"/>
                          <a:cs typeface="Times New Roman"/>
                        </a:rPr>
                        <a:t>Women</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r>
              <a:tr h="297702">
                <a:tc>
                  <a:txBody>
                    <a:bodyPr/>
                    <a:lstStyle/>
                    <a:p>
                      <a:pPr algn="l">
                        <a:spcAft>
                          <a:spcPts val="0"/>
                        </a:spcAft>
                      </a:pPr>
                      <a:r>
                        <a:rPr lang="fr-FR" sz="2000">
                          <a:latin typeface="Calibri"/>
                          <a:ea typeface="Calibri"/>
                          <a:cs typeface="Times New Roman"/>
                        </a:rPr>
                        <a:t>Indigenous Peoples</a:t>
                      </a:r>
                      <a:endParaRPr lang="es-ES" sz="240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algn="l">
                        <a:spcAft>
                          <a:spcPts val="0"/>
                        </a:spcAft>
                      </a:pPr>
                      <a:r>
                        <a:rPr lang="fr-FR" sz="2000" dirty="0" err="1">
                          <a:latin typeface="Calibri"/>
                          <a:ea typeface="Calibri"/>
                          <a:cs typeface="Times New Roman"/>
                        </a:rPr>
                        <a:t>Youth</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r>
              <a:tr h="544204">
                <a:tc>
                  <a:txBody>
                    <a:bodyPr/>
                    <a:lstStyle/>
                    <a:p>
                      <a:pPr marL="180340" indent="-180340" algn="l">
                        <a:spcAft>
                          <a:spcPts val="0"/>
                        </a:spcAft>
                      </a:pPr>
                      <a:r>
                        <a:rPr lang="fr-FR" sz="2000" dirty="0" err="1">
                          <a:latin typeface="Calibri"/>
                          <a:ea typeface="Calibri"/>
                          <a:cs typeface="Times New Roman"/>
                        </a:rPr>
                        <a:t>Landless</a:t>
                      </a:r>
                      <a:endParaRPr lang="es-ES" sz="2400" dirty="0">
                        <a:latin typeface="Calibri"/>
                        <a:ea typeface="Calibri"/>
                        <a:cs typeface="Times New Roman"/>
                      </a:endParaRPr>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l"/>
                      <a:endParaRPr lang="es-ES" sz="1800" dirty="0"/>
                    </a:p>
                  </a:txBody>
                  <a:tcPr marL="68580" marR="68580" marT="0" marB="0">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141763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6000" dirty="0" err="1" smtClean="0"/>
              <a:t>Pastoralists</a:t>
            </a:r>
            <a:endParaRPr lang="es-ES" sz="6000" dirty="0"/>
          </a:p>
        </p:txBody>
      </p:sp>
      <p:pic>
        <p:nvPicPr>
          <p:cNvPr id="1026" name="Picture 2"/>
          <p:cNvPicPr>
            <a:picLocks noGrp="1" noChangeAspect="1" noChangeArrowheads="1"/>
          </p:cNvPicPr>
          <p:nvPr>
            <p:ph sz="quarter" idx="4"/>
          </p:nvPr>
        </p:nvPicPr>
        <p:blipFill>
          <a:blip r:embed="rId3" cstate="print"/>
          <a:srcRect/>
          <a:stretch>
            <a:fillRect/>
          </a:stretch>
        </p:blipFill>
        <p:spPr bwMode="auto">
          <a:xfrm>
            <a:off x="3762953" y="3212976"/>
            <a:ext cx="5597939" cy="3717032"/>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5327576" y="1196752"/>
            <a:ext cx="3816424" cy="2072590"/>
          </a:xfrm>
          <a:prstGeom prst="rect">
            <a:avLst/>
          </a:prstGeom>
          <a:noFill/>
          <a:ln w="9525">
            <a:noFill/>
            <a:miter lim="800000"/>
            <a:headEnd/>
            <a:tailEnd/>
          </a:ln>
        </p:spPr>
      </p:pic>
      <p:pic>
        <p:nvPicPr>
          <p:cNvPr id="1030" name="Picture 6"/>
          <p:cNvPicPr>
            <a:picLocks noChangeAspect="1" noChangeArrowheads="1"/>
          </p:cNvPicPr>
          <p:nvPr/>
        </p:nvPicPr>
        <p:blipFill>
          <a:blip r:embed="rId5" cstate="print"/>
          <a:srcRect r="25881"/>
          <a:stretch>
            <a:fillRect/>
          </a:stretch>
        </p:blipFill>
        <p:spPr bwMode="auto">
          <a:xfrm>
            <a:off x="0" y="1196752"/>
            <a:ext cx="5525633" cy="2882280"/>
          </a:xfrm>
          <a:prstGeom prst="rect">
            <a:avLst/>
          </a:prstGeom>
          <a:noFill/>
          <a:ln w="9525">
            <a:noFill/>
            <a:miter lim="800000"/>
            <a:headEnd/>
            <a:tailEnd/>
          </a:ln>
        </p:spPr>
      </p:pic>
      <p:pic>
        <p:nvPicPr>
          <p:cNvPr id="15" name="Picture 3"/>
          <p:cNvPicPr>
            <a:picLocks noGrp="1" noChangeAspect="1" noChangeArrowheads="1"/>
          </p:cNvPicPr>
          <p:nvPr>
            <p:ph sz="half" idx="2"/>
          </p:nvPr>
        </p:nvPicPr>
        <p:blipFill>
          <a:blip r:embed="rId6" cstate="print"/>
          <a:srcRect/>
          <a:stretch>
            <a:fillRect/>
          </a:stretch>
        </p:blipFill>
        <p:spPr bwMode="auto">
          <a:xfrm>
            <a:off x="-44252" y="3986675"/>
            <a:ext cx="4400228" cy="29217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dirty="0" err="1" smtClean="0"/>
              <a:t>What</a:t>
            </a:r>
            <a:r>
              <a:rPr lang="es-ES" dirty="0" smtClean="0"/>
              <a:t> </a:t>
            </a:r>
            <a:r>
              <a:rPr lang="es-ES" dirty="0" err="1" smtClean="0"/>
              <a:t>is</a:t>
            </a:r>
            <a:r>
              <a:rPr lang="es-ES" dirty="0" smtClean="0"/>
              <a:t> Pastoralism?</a:t>
            </a:r>
            <a:endParaRPr lang="es-ES" dirty="0"/>
          </a:p>
        </p:txBody>
      </p:sp>
      <p:sp>
        <p:nvSpPr>
          <p:cNvPr id="7" name="6 Marcador de contenido"/>
          <p:cNvSpPr>
            <a:spLocks noGrp="1"/>
          </p:cNvSpPr>
          <p:nvPr>
            <p:ph idx="1"/>
          </p:nvPr>
        </p:nvSpPr>
        <p:spPr/>
        <p:txBody>
          <a:bodyPr>
            <a:normAutofit lnSpcReduction="10000"/>
          </a:bodyPr>
          <a:lstStyle/>
          <a:p>
            <a:r>
              <a:rPr lang="en-GB" dirty="0" smtClean="0"/>
              <a:t>Pastoralism is a socio-cultural and economic way of living that relies on rearing livestock on marginal lands and is sustained through migration</a:t>
            </a:r>
          </a:p>
          <a:p>
            <a:pPr lvl="1"/>
            <a:r>
              <a:rPr lang="en-GB" dirty="0" smtClean="0"/>
              <a:t>Includes </a:t>
            </a:r>
            <a:r>
              <a:rPr lang="en-GB" dirty="0" err="1" smtClean="0"/>
              <a:t>nomadism</a:t>
            </a:r>
            <a:r>
              <a:rPr lang="en-GB" dirty="0" smtClean="0"/>
              <a:t> and transhumance</a:t>
            </a:r>
          </a:p>
          <a:p>
            <a:r>
              <a:rPr lang="en-GB" dirty="0" smtClean="0"/>
              <a:t>Animals include cattle, yaks, sheep and goats, horses and donkeys, camels (both one- and two-humped), llamas and alpacas, and reindeer</a:t>
            </a:r>
            <a:endParaRPr lang="es-ES" dirty="0" smtClean="0"/>
          </a:p>
          <a:p>
            <a:endParaRPr lang="es-E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err="1" smtClean="0"/>
              <a:t>Why</a:t>
            </a:r>
            <a:r>
              <a:rPr lang="es-ES" dirty="0" smtClean="0"/>
              <a:t> a Global Gathering?</a:t>
            </a:r>
            <a:endParaRPr lang="es-ES" dirty="0"/>
          </a:p>
        </p:txBody>
      </p:sp>
      <p:sp>
        <p:nvSpPr>
          <p:cNvPr id="3" name="2 Marcador de contenido"/>
          <p:cNvSpPr>
            <a:spLocks noGrp="1"/>
          </p:cNvSpPr>
          <p:nvPr>
            <p:ph idx="1"/>
          </p:nvPr>
        </p:nvSpPr>
        <p:spPr/>
        <p:txBody>
          <a:bodyPr/>
          <a:lstStyle/>
          <a:p>
            <a:r>
              <a:rPr lang="en-GB" dirty="0" smtClean="0"/>
              <a:t>The </a:t>
            </a:r>
            <a:r>
              <a:rPr lang="en-GB" b="1" dirty="0" smtClean="0"/>
              <a:t>goal of the Gathering</a:t>
            </a:r>
            <a:r>
              <a:rPr lang="en-GB" dirty="0" smtClean="0"/>
              <a:t> was to contribute to the empowerment of women pastoralists in order for them to participate equitably in decision-making within their communities, governments and other local, national, regional and international forums, whilst also raising awareness of the specific challenges faced by women pastoralists in shifting social, economic and ecological environments.</a:t>
            </a:r>
            <a:endParaRPr lang="es-E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3600" dirty="0" err="1" smtClean="0"/>
              <a:t>Why</a:t>
            </a:r>
            <a:r>
              <a:rPr lang="es-ES" sz="3600" dirty="0" smtClean="0"/>
              <a:t> </a:t>
            </a:r>
            <a:r>
              <a:rPr lang="es-ES" sz="3600" dirty="0" err="1" smtClean="0"/>
              <a:t>pastoralists</a:t>
            </a:r>
            <a:r>
              <a:rPr lang="es-ES" sz="3600" dirty="0" smtClean="0"/>
              <a:t>, </a:t>
            </a:r>
            <a:r>
              <a:rPr lang="es-ES" sz="3600" dirty="0" err="1" smtClean="0"/>
              <a:t>why</a:t>
            </a:r>
            <a:r>
              <a:rPr lang="es-ES" sz="3600" dirty="0" smtClean="0"/>
              <a:t> women, </a:t>
            </a:r>
            <a:r>
              <a:rPr lang="es-ES" sz="3600" dirty="0" err="1" smtClean="0"/>
              <a:t>why</a:t>
            </a:r>
            <a:r>
              <a:rPr lang="es-ES" sz="3600" dirty="0" smtClean="0"/>
              <a:t> India? </a:t>
            </a:r>
            <a:endParaRPr lang="es-ES" sz="3600" dirty="0"/>
          </a:p>
        </p:txBody>
      </p:sp>
      <p:sp>
        <p:nvSpPr>
          <p:cNvPr id="3" name="2 Marcador de contenido"/>
          <p:cNvSpPr>
            <a:spLocks noGrp="1"/>
          </p:cNvSpPr>
          <p:nvPr>
            <p:ph idx="1"/>
          </p:nvPr>
        </p:nvSpPr>
        <p:spPr/>
        <p:txBody>
          <a:bodyPr>
            <a:normAutofit fontScale="85000" lnSpcReduction="20000"/>
          </a:bodyPr>
          <a:lstStyle/>
          <a:p>
            <a:r>
              <a:rPr lang="en-GB" b="1" dirty="0" smtClean="0"/>
              <a:t>Pastoralism</a:t>
            </a:r>
            <a:r>
              <a:rPr lang="en-GB" dirty="0" smtClean="0"/>
              <a:t>, notably mobile pastoralism, is the most viable form of production and land use for most of the world’s fragile </a:t>
            </a:r>
            <a:r>
              <a:rPr lang="en-GB" dirty="0" err="1" smtClean="0"/>
              <a:t>drylands</a:t>
            </a:r>
            <a:r>
              <a:rPr lang="en-GB" dirty="0" smtClean="0"/>
              <a:t>. Yet it is under increasing legal, economic, social and political threat</a:t>
            </a:r>
          </a:p>
          <a:p>
            <a:r>
              <a:rPr lang="en-GB" b="1" dirty="0" smtClean="0"/>
              <a:t>Women</a:t>
            </a:r>
            <a:r>
              <a:rPr lang="en-GB" dirty="0" smtClean="0"/>
              <a:t> play a crucial role within pastoralist communities</a:t>
            </a:r>
          </a:p>
          <a:p>
            <a:r>
              <a:rPr lang="en-GB" b="1" dirty="0" smtClean="0"/>
              <a:t>India</a:t>
            </a:r>
            <a:r>
              <a:rPr lang="en-GB" dirty="0" smtClean="0"/>
              <a:t>’s pastoralist population of approximately 100 million, come from diverse cultural groups and rear a variety of livestock. </a:t>
            </a:r>
          </a:p>
          <a:p>
            <a:pPr lvl="1"/>
            <a:r>
              <a:rPr lang="es-ES" dirty="0" smtClean="0"/>
              <a:t>Women </a:t>
            </a:r>
            <a:r>
              <a:rPr lang="es-ES" dirty="0" err="1" smtClean="0"/>
              <a:t>have</a:t>
            </a:r>
            <a:r>
              <a:rPr lang="es-ES" dirty="0" smtClean="0"/>
              <a:t> </a:t>
            </a:r>
            <a:r>
              <a:rPr lang="en-GB" dirty="0" smtClean="0"/>
              <a:t>traditionally</a:t>
            </a:r>
            <a:r>
              <a:rPr lang="es-ES" dirty="0" smtClean="0"/>
              <a:t> </a:t>
            </a:r>
            <a:r>
              <a:rPr lang="es-ES" dirty="0" err="1" smtClean="0"/>
              <a:t>played</a:t>
            </a:r>
            <a:r>
              <a:rPr lang="es-ES" dirty="0" smtClean="0"/>
              <a:t> </a:t>
            </a:r>
            <a:r>
              <a:rPr lang="es-ES" dirty="0" err="1" smtClean="0"/>
              <a:t>key</a:t>
            </a:r>
            <a:r>
              <a:rPr lang="es-ES" dirty="0" smtClean="0"/>
              <a:t> roles in </a:t>
            </a:r>
            <a:r>
              <a:rPr lang="es-ES" dirty="0" err="1" smtClean="0"/>
              <a:t>the</a:t>
            </a:r>
            <a:r>
              <a:rPr lang="es-ES" dirty="0" smtClean="0"/>
              <a:t> </a:t>
            </a:r>
            <a:r>
              <a:rPr lang="es-ES" dirty="0" err="1" smtClean="0"/>
              <a:t>communities</a:t>
            </a:r>
            <a:endParaRPr lang="es-ES" dirty="0" smtClean="0"/>
          </a:p>
          <a:p>
            <a:pPr lvl="1"/>
            <a:r>
              <a:rPr lang="es-ES" dirty="0" err="1" smtClean="0"/>
              <a:t>Changes</a:t>
            </a:r>
            <a:r>
              <a:rPr lang="es-ES" dirty="0" smtClean="0"/>
              <a:t> in India: White </a:t>
            </a:r>
            <a:r>
              <a:rPr lang="es-ES" dirty="0" err="1" smtClean="0"/>
              <a:t>Revolution</a:t>
            </a:r>
            <a:r>
              <a:rPr lang="es-ES" dirty="0" smtClean="0"/>
              <a:t>; </a:t>
            </a:r>
            <a:r>
              <a:rPr lang="es-ES" dirty="0" err="1" smtClean="0"/>
              <a:t>Forest</a:t>
            </a:r>
            <a:r>
              <a:rPr lang="es-ES" dirty="0" smtClean="0"/>
              <a:t> </a:t>
            </a:r>
            <a:r>
              <a:rPr lang="es-ES" dirty="0" err="1" smtClean="0"/>
              <a:t>Rights</a:t>
            </a:r>
            <a:r>
              <a:rPr lang="es-ES" dirty="0" smtClean="0"/>
              <a:t> </a:t>
            </a:r>
            <a:r>
              <a:rPr lang="es-ES" dirty="0" err="1" smtClean="0"/>
              <a:t>Act</a:t>
            </a:r>
            <a:endParaRPr lang="es-ES" dirty="0" smtClean="0"/>
          </a:p>
          <a:p>
            <a:endParaRPr lang="es-ES" dirty="0" smtClean="0"/>
          </a:p>
          <a:p>
            <a:endParaRPr lang="en-GB" dirty="0" smtClean="0"/>
          </a:p>
          <a:p>
            <a:endParaRPr lang="es-E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3600" dirty="0" smtClean="0"/>
              <a:t>Global Gathering of Women </a:t>
            </a:r>
            <a:r>
              <a:rPr lang="es-ES" sz="3600" dirty="0" err="1" smtClean="0"/>
              <a:t>Pastoralists</a:t>
            </a:r>
            <a:endParaRPr lang="es-ES" sz="3600" dirty="0"/>
          </a:p>
        </p:txBody>
      </p:sp>
      <p:pic>
        <p:nvPicPr>
          <p:cNvPr id="6" name="5 Marcador de contenido" descr="marag004.jpg"/>
          <p:cNvPicPr>
            <a:picLocks noGrp="1" noChangeAspect="1"/>
          </p:cNvPicPr>
          <p:nvPr>
            <p:ph sz="half" idx="2"/>
          </p:nvPr>
        </p:nvPicPr>
        <p:blipFill>
          <a:blip r:embed="rId3" cstate="print"/>
          <a:stretch>
            <a:fillRect/>
          </a:stretch>
        </p:blipFill>
        <p:spPr>
          <a:xfrm>
            <a:off x="4139952" y="1556792"/>
            <a:ext cx="4038600" cy="2682304"/>
          </a:xfrm>
        </p:spPr>
      </p:pic>
      <p:pic>
        <p:nvPicPr>
          <p:cNvPr id="30722" name="Picture 2"/>
          <p:cNvPicPr>
            <a:picLocks noGrp="1" noChangeAspect="1" noChangeArrowheads="1"/>
          </p:cNvPicPr>
          <p:nvPr>
            <p:ph sz="half" idx="1"/>
          </p:nvPr>
        </p:nvPicPr>
        <p:blipFill>
          <a:blip r:embed="rId4" cstate="print"/>
          <a:srcRect l="21652" t="25462" r="67948" b="19366"/>
          <a:stretch>
            <a:fillRect/>
          </a:stretch>
        </p:blipFill>
        <p:spPr bwMode="auto">
          <a:xfrm>
            <a:off x="683568" y="1700808"/>
            <a:ext cx="2952328" cy="4752528"/>
          </a:xfrm>
          <a:prstGeom prst="rect">
            <a:avLst/>
          </a:prstGeom>
          <a:noFill/>
          <a:ln w="9525">
            <a:noFill/>
            <a:miter lim="800000"/>
            <a:headEnd/>
            <a:tailEnd/>
          </a:ln>
        </p:spPr>
      </p:pic>
      <p:pic>
        <p:nvPicPr>
          <p:cNvPr id="30724" name="Picture 4"/>
          <p:cNvPicPr>
            <a:picLocks noChangeAspect="1" noChangeArrowheads="1"/>
          </p:cNvPicPr>
          <p:nvPr/>
        </p:nvPicPr>
        <p:blipFill>
          <a:blip r:embed="rId5" cstate="print"/>
          <a:srcRect l="18461" t="25120" r="64592" b="37647"/>
          <a:stretch>
            <a:fillRect/>
          </a:stretch>
        </p:blipFill>
        <p:spPr bwMode="auto">
          <a:xfrm>
            <a:off x="4139952" y="3861048"/>
            <a:ext cx="4104456" cy="27363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3600" dirty="0" smtClean="0"/>
              <a:t>Global Gathering of Women </a:t>
            </a:r>
            <a:r>
              <a:rPr lang="es-ES" sz="3600" dirty="0" err="1" smtClean="0"/>
              <a:t>Pastoralists</a:t>
            </a:r>
            <a:endParaRPr lang="es-ES" sz="3600" dirty="0"/>
          </a:p>
        </p:txBody>
      </p:sp>
      <p:pic>
        <p:nvPicPr>
          <p:cNvPr id="31747" name="Picture 3"/>
          <p:cNvPicPr>
            <a:picLocks noGrp="1" noChangeAspect="1" noChangeArrowheads="1"/>
          </p:cNvPicPr>
          <p:nvPr>
            <p:ph sz="half" idx="1"/>
          </p:nvPr>
        </p:nvPicPr>
        <p:blipFill>
          <a:blip r:embed="rId3" cstate="print"/>
          <a:srcRect l="18393" t="25327" r="64699" b="37188"/>
          <a:stretch>
            <a:fillRect/>
          </a:stretch>
        </p:blipFill>
        <p:spPr bwMode="auto">
          <a:xfrm>
            <a:off x="504522" y="1484784"/>
            <a:ext cx="3960440" cy="2664296"/>
          </a:xfrm>
          <a:prstGeom prst="rect">
            <a:avLst/>
          </a:prstGeom>
          <a:noFill/>
          <a:ln w="9525">
            <a:noFill/>
            <a:miter lim="800000"/>
            <a:headEnd/>
            <a:tailEnd/>
          </a:ln>
        </p:spPr>
      </p:pic>
      <p:pic>
        <p:nvPicPr>
          <p:cNvPr id="31748" name="Picture 4"/>
          <p:cNvPicPr>
            <a:picLocks noChangeAspect="1" noChangeArrowheads="1"/>
          </p:cNvPicPr>
          <p:nvPr/>
        </p:nvPicPr>
        <p:blipFill>
          <a:blip r:embed="rId4" cstate="print"/>
          <a:srcRect l="18352" t="25200" r="64674" b="37841"/>
          <a:stretch>
            <a:fillRect/>
          </a:stretch>
        </p:blipFill>
        <p:spPr bwMode="auto">
          <a:xfrm>
            <a:off x="539552" y="4316243"/>
            <a:ext cx="3888432" cy="2569142"/>
          </a:xfrm>
          <a:prstGeom prst="rect">
            <a:avLst/>
          </a:prstGeom>
          <a:noFill/>
          <a:ln w="9525">
            <a:noFill/>
            <a:miter lim="800000"/>
            <a:headEnd/>
            <a:tailEnd/>
          </a:ln>
        </p:spPr>
      </p:pic>
      <p:pic>
        <p:nvPicPr>
          <p:cNvPr id="31749" name="Picture 5"/>
          <p:cNvPicPr>
            <a:picLocks noGrp="1" noChangeAspect="1" noChangeArrowheads="1"/>
          </p:cNvPicPr>
          <p:nvPr>
            <p:ph sz="half" idx="2"/>
          </p:nvPr>
        </p:nvPicPr>
        <p:blipFill>
          <a:blip r:embed="rId5" cstate="print"/>
          <a:srcRect l="18445" t="25137" r="64351" b="36721"/>
          <a:stretch>
            <a:fillRect/>
          </a:stretch>
        </p:blipFill>
        <p:spPr bwMode="auto">
          <a:xfrm>
            <a:off x="4644007" y="4221088"/>
            <a:ext cx="3960441" cy="2664296"/>
          </a:xfrm>
          <a:prstGeom prst="rect">
            <a:avLst/>
          </a:prstGeom>
          <a:noFill/>
          <a:ln w="9525">
            <a:noFill/>
            <a:miter lim="800000"/>
            <a:headEnd/>
            <a:tailEnd/>
          </a:ln>
        </p:spPr>
      </p:pic>
      <p:pic>
        <p:nvPicPr>
          <p:cNvPr id="10" name="9 Imagen" descr="IMG_0055.JPG"/>
          <p:cNvPicPr>
            <a:picLocks noChangeAspect="1"/>
          </p:cNvPicPr>
          <p:nvPr/>
        </p:nvPicPr>
        <p:blipFill>
          <a:blip r:embed="rId6" cstate="print"/>
          <a:srcRect l="1754" r="1754" b="13146"/>
          <a:stretch>
            <a:fillRect/>
          </a:stretch>
        </p:blipFill>
        <p:spPr>
          <a:xfrm>
            <a:off x="4644008" y="1484784"/>
            <a:ext cx="3960440" cy="2673678"/>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s-ES" dirty="0" err="1" smtClean="0"/>
              <a:t>Climatic</a:t>
            </a:r>
            <a:r>
              <a:rPr lang="es-ES" dirty="0" smtClean="0"/>
              <a:t> </a:t>
            </a:r>
            <a:r>
              <a:rPr lang="es-ES" dirty="0" err="1" smtClean="0"/>
              <a:t>Variability</a:t>
            </a:r>
            <a:r>
              <a:rPr lang="es-ES" dirty="0" smtClean="0"/>
              <a:t>: </a:t>
            </a:r>
            <a:r>
              <a:rPr lang="es-ES" dirty="0" err="1" smtClean="0"/>
              <a:t>Rains</a:t>
            </a:r>
            <a:r>
              <a:rPr lang="es-ES" dirty="0" smtClean="0"/>
              <a:t> </a:t>
            </a:r>
            <a:r>
              <a:rPr lang="es-ES" dirty="0" err="1" smtClean="0"/>
              <a:t>came</a:t>
            </a:r>
            <a:r>
              <a:rPr lang="es-ES" dirty="0" smtClean="0"/>
              <a:t> </a:t>
            </a:r>
            <a:r>
              <a:rPr lang="es-ES" dirty="0" err="1" smtClean="0"/>
              <a:t>early</a:t>
            </a:r>
            <a:endParaRPr lang="es-ES" dirty="0"/>
          </a:p>
        </p:txBody>
      </p:sp>
      <p:pic>
        <p:nvPicPr>
          <p:cNvPr id="32770" name="Picture 2"/>
          <p:cNvPicPr>
            <a:picLocks noChangeAspect="1" noChangeArrowheads="1"/>
          </p:cNvPicPr>
          <p:nvPr/>
        </p:nvPicPr>
        <p:blipFill>
          <a:blip r:embed="rId3" cstate="print"/>
          <a:srcRect/>
          <a:stretch>
            <a:fillRect/>
          </a:stretch>
        </p:blipFill>
        <p:spPr bwMode="auto">
          <a:xfrm>
            <a:off x="4772559" y="1556792"/>
            <a:ext cx="3975905" cy="5301207"/>
          </a:xfrm>
          <a:prstGeom prst="rect">
            <a:avLst/>
          </a:prstGeom>
          <a:noFill/>
          <a:ln w="9525">
            <a:noFill/>
            <a:miter lim="800000"/>
            <a:headEnd/>
            <a:tailEnd/>
          </a:ln>
        </p:spPr>
      </p:pic>
      <p:pic>
        <p:nvPicPr>
          <p:cNvPr id="32771" name="Picture 3"/>
          <p:cNvPicPr>
            <a:picLocks noChangeAspect="1" noChangeArrowheads="1"/>
          </p:cNvPicPr>
          <p:nvPr/>
        </p:nvPicPr>
        <p:blipFill>
          <a:blip r:embed="rId4" cstate="print"/>
          <a:srcRect/>
          <a:stretch>
            <a:fillRect/>
          </a:stretch>
        </p:blipFill>
        <p:spPr bwMode="auto">
          <a:xfrm>
            <a:off x="504056" y="1530086"/>
            <a:ext cx="3995936" cy="53279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s-ES" dirty="0" err="1" smtClean="0"/>
              <a:t>Team</a:t>
            </a:r>
            <a:r>
              <a:rPr lang="es-ES" dirty="0" smtClean="0"/>
              <a:t> Work: </a:t>
            </a:r>
            <a:r>
              <a:rPr lang="es-ES" dirty="0" err="1" smtClean="0"/>
              <a:t>Building</a:t>
            </a:r>
            <a:r>
              <a:rPr lang="es-ES" dirty="0" smtClean="0"/>
              <a:t> a </a:t>
            </a:r>
            <a:r>
              <a:rPr lang="es-ES" dirty="0" err="1" smtClean="0"/>
              <a:t>path</a:t>
            </a:r>
            <a:r>
              <a:rPr lang="es-ES" dirty="0" smtClean="0"/>
              <a:t> forward</a:t>
            </a:r>
            <a:endParaRPr lang="es-ES" dirty="0"/>
          </a:p>
        </p:txBody>
      </p:sp>
      <p:pic>
        <p:nvPicPr>
          <p:cNvPr id="4" name="3 Marcador de contenido" descr="IMG_0358.JPG"/>
          <p:cNvPicPr>
            <a:picLocks noGrp="1" noChangeAspect="1"/>
          </p:cNvPicPr>
          <p:nvPr>
            <p:ph idx="1"/>
          </p:nvPr>
        </p:nvPicPr>
        <p:blipFill>
          <a:blip r:embed="rId3" cstate="print"/>
          <a:stretch>
            <a:fillRect/>
          </a:stretch>
        </p:blipFill>
        <p:spPr>
          <a:xfrm>
            <a:off x="0" y="1556792"/>
            <a:ext cx="9143999" cy="6857999"/>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smtClean="0"/>
              <a:t>Top </a:t>
            </a:r>
            <a:r>
              <a:rPr lang="es-ES" dirty="0" err="1" smtClean="0"/>
              <a:t>Priorities</a:t>
            </a:r>
            <a:endParaRPr lang="es-ES" dirty="0"/>
          </a:p>
        </p:txBody>
      </p:sp>
      <p:sp>
        <p:nvSpPr>
          <p:cNvPr id="3" name="2 Marcador de contenido"/>
          <p:cNvSpPr>
            <a:spLocks noGrp="1"/>
          </p:cNvSpPr>
          <p:nvPr>
            <p:ph idx="1"/>
          </p:nvPr>
        </p:nvSpPr>
        <p:spPr/>
        <p:txBody>
          <a:bodyPr/>
          <a:lstStyle/>
          <a:p>
            <a:pPr lvl="0"/>
            <a:r>
              <a:rPr lang="en-GB" dirty="0" smtClean="0"/>
              <a:t>Representation</a:t>
            </a:r>
            <a:endParaRPr lang="es-ES" dirty="0" smtClean="0"/>
          </a:p>
          <a:p>
            <a:pPr lvl="0"/>
            <a:r>
              <a:rPr lang="en-GB" dirty="0" smtClean="0"/>
              <a:t>Communication and Networking</a:t>
            </a:r>
            <a:endParaRPr lang="es-ES" dirty="0" smtClean="0"/>
          </a:p>
          <a:p>
            <a:pPr lvl="0"/>
            <a:r>
              <a:rPr lang="en-GB" dirty="0" smtClean="0"/>
              <a:t>Education, Training and Capacity Building</a:t>
            </a:r>
            <a:endParaRPr lang="es-ES" dirty="0" smtClean="0"/>
          </a:p>
          <a:p>
            <a:pPr lvl="0"/>
            <a:r>
              <a:rPr lang="en-GB" dirty="0" smtClean="0"/>
              <a:t>Advocacy</a:t>
            </a:r>
            <a:endParaRPr lang="es-ES" dirty="0" smtClean="0"/>
          </a:p>
          <a:p>
            <a:pPr lvl="0"/>
            <a:r>
              <a:rPr lang="en-GB" dirty="0" smtClean="0"/>
              <a:t>Development</a:t>
            </a:r>
            <a:endParaRPr lang="es-ES" dirty="0"/>
          </a:p>
        </p:txBody>
      </p:sp>
      <p:pic>
        <p:nvPicPr>
          <p:cNvPr id="4" name="3 Imagen" descr="IMG_0557.JPG"/>
          <p:cNvPicPr>
            <a:picLocks noChangeAspect="1"/>
          </p:cNvPicPr>
          <p:nvPr/>
        </p:nvPicPr>
        <p:blipFill>
          <a:blip r:embed="rId3" cstate="print"/>
          <a:stretch>
            <a:fillRect/>
          </a:stretch>
        </p:blipFill>
        <p:spPr>
          <a:xfrm>
            <a:off x="3995936" y="3428746"/>
            <a:ext cx="4032448" cy="3024336"/>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s-ES" sz="3600" dirty="0" smtClean="0"/>
              <a:t>Key </a:t>
            </a:r>
            <a:r>
              <a:rPr lang="es-ES" sz="3600" dirty="0" err="1" smtClean="0"/>
              <a:t>Outcomes</a:t>
            </a:r>
            <a:r>
              <a:rPr lang="es-ES" sz="3600" dirty="0" smtClean="0"/>
              <a:t>: </a:t>
            </a:r>
            <a:br>
              <a:rPr lang="es-ES" sz="3600" dirty="0" smtClean="0"/>
            </a:br>
            <a:r>
              <a:rPr lang="es-ES" sz="3600" dirty="0" smtClean="0"/>
              <a:t>Global Gathering of Women </a:t>
            </a:r>
            <a:r>
              <a:rPr lang="es-ES" sz="3600" dirty="0" err="1" smtClean="0"/>
              <a:t>Pastoralists</a:t>
            </a:r>
            <a:endParaRPr lang="es-ES" sz="3600" dirty="0"/>
          </a:p>
        </p:txBody>
      </p:sp>
      <p:sp>
        <p:nvSpPr>
          <p:cNvPr id="3" name="2 Marcador de contenido"/>
          <p:cNvSpPr>
            <a:spLocks noGrp="1"/>
          </p:cNvSpPr>
          <p:nvPr>
            <p:ph idx="1"/>
          </p:nvPr>
        </p:nvSpPr>
        <p:spPr/>
        <p:txBody>
          <a:bodyPr>
            <a:normAutofit fontScale="92500" lnSpcReduction="10000"/>
          </a:bodyPr>
          <a:lstStyle/>
          <a:p>
            <a:r>
              <a:rPr lang="es-ES" dirty="0" smtClean="0"/>
              <a:t>Mera </a:t>
            </a:r>
            <a:r>
              <a:rPr lang="es-ES" dirty="0" err="1" smtClean="0"/>
              <a:t>Declaration</a:t>
            </a:r>
            <a:endParaRPr lang="es-ES" dirty="0" smtClean="0"/>
          </a:p>
          <a:p>
            <a:r>
              <a:rPr lang="es-ES" dirty="0" err="1" smtClean="0"/>
              <a:t>Action</a:t>
            </a:r>
            <a:r>
              <a:rPr lang="es-ES" dirty="0" smtClean="0"/>
              <a:t> Plan (2011-2013)</a:t>
            </a:r>
          </a:p>
          <a:p>
            <a:r>
              <a:rPr lang="es-ES" dirty="0" smtClean="0"/>
              <a:t>Global </a:t>
            </a:r>
            <a:r>
              <a:rPr lang="es-ES" dirty="0" err="1" smtClean="0"/>
              <a:t>network</a:t>
            </a:r>
            <a:r>
              <a:rPr lang="es-ES" dirty="0" smtClean="0"/>
              <a:t> of </a:t>
            </a:r>
            <a:r>
              <a:rPr lang="es-ES" dirty="0" err="1" smtClean="0"/>
              <a:t>pastoralist</a:t>
            </a:r>
            <a:r>
              <a:rPr lang="es-ES" dirty="0" smtClean="0"/>
              <a:t> women</a:t>
            </a:r>
          </a:p>
          <a:p>
            <a:r>
              <a:rPr lang="es-ES" dirty="0" err="1" smtClean="0"/>
              <a:t>Enhanced</a:t>
            </a:r>
            <a:r>
              <a:rPr lang="es-ES" dirty="0" smtClean="0"/>
              <a:t> </a:t>
            </a:r>
            <a:r>
              <a:rPr lang="es-ES" dirty="0" err="1" smtClean="0"/>
              <a:t>networks</a:t>
            </a:r>
            <a:r>
              <a:rPr lang="es-ES" dirty="0" smtClean="0"/>
              <a:t> and </a:t>
            </a:r>
            <a:r>
              <a:rPr lang="es-ES" dirty="0" err="1" smtClean="0"/>
              <a:t>communication</a:t>
            </a:r>
            <a:endParaRPr lang="es-ES" dirty="0" smtClean="0"/>
          </a:p>
          <a:p>
            <a:r>
              <a:rPr lang="es-ES" dirty="0" err="1" smtClean="0"/>
              <a:t>Awareness</a:t>
            </a:r>
            <a:r>
              <a:rPr lang="es-ES" dirty="0" smtClean="0"/>
              <a:t> </a:t>
            </a:r>
            <a:r>
              <a:rPr lang="es-ES" dirty="0" err="1" smtClean="0"/>
              <a:t>building</a:t>
            </a:r>
            <a:r>
              <a:rPr lang="es-ES" dirty="0" smtClean="0"/>
              <a:t> (media)</a:t>
            </a:r>
          </a:p>
          <a:p>
            <a:r>
              <a:rPr lang="es-ES" dirty="0" err="1" smtClean="0"/>
              <a:t>Advocacy</a:t>
            </a:r>
            <a:r>
              <a:rPr lang="es-ES" dirty="0" smtClean="0"/>
              <a:t> (links </a:t>
            </a:r>
            <a:r>
              <a:rPr lang="es-ES" dirty="0" err="1" smtClean="0"/>
              <a:t>to</a:t>
            </a:r>
            <a:r>
              <a:rPr lang="es-ES" dirty="0" smtClean="0"/>
              <a:t> Mera </a:t>
            </a:r>
            <a:r>
              <a:rPr lang="es-ES" dirty="0" err="1" smtClean="0"/>
              <a:t>Declaration</a:t>
            </a:r>
            <a:r>
              <a:rPr lang="es-ES" dirty="0" smtClean="0"/>
              <a:t>)</a:t>
            </a:r>
          </a:p>
          <a:p>
            <a:pPr lvl="2"/>
            <a:r>
              <a:rPr lang="es-ES" dirty="0" err="1" smtClean="0"/>
              <a:t>e.g.</a:t>
            </a:r>
            <a:r>
              <a:rPr lang="es-ES" dirty="0" smtClean="0"/>
              <a:t>, </a:t>
            </a:r>
            <a:r>
              <a:rPr lang="es-ES" dirty="0" err="1" smtClean="0"/>
              <a:t>presented</a:t>
            </a:r>
            <a:r>
              <a:rPr lang="es-ES" dirty="0" smtClean="0"/>
              <a:t> at UNPFII</a:t>
            </a:r>
          </a:p>
          <a:p>
            <a:r>
              <a:rPr lang="es-ES" dirty="0" err="1" smtClean="0"/>
              <a:t>Election</a:t>
            </a:r>
            <a:r>
              <a:rPr lang="es-ES" dirty="0" smtClean="0"/>
              <a:t> of 2 CSM Focal </a:t>
            </a:r>
            <a:r>
              <a:rPr lang="es-ES" dirty="0" err="1" smtClean="0"/>
              <a:t>Points</a:t>
            </a:r>
            <a:endParaRPr lang="es-ES" dirty="0" smtClean="0"/>
          </a:p>
          <a:p>
            <a:pPr lvl="1">
              <a:buFont typeface="Wingdings" pitchFamily="2" charset="2"/>
              <a:buChar char="Ø"/>
            </a:pPr>
            <a:r>
              <a:rPr lang="es-ES" dirty="0" err="1" smtClean="0"/>
              <a:t>Next</a:t>
            </a:r>
            <a:r>
              <a:rPr lang="es-ES" dirty="0" smtClean="0"/>
              <a:t> </a:t>
            </a:r>
            <a:r>
              <a:rPr lang="es-ES" dirty="0" err="1" smtClean="0"/>
              <a:t>Steps</a:t>
            </a:r>
            <a:r>
              <a:rPr lang="es-ES" dirty="0" smtClean="0"/>
              <a:t>: </a:t>
            </a:r>
            <a:r>
              <a:rPr lang="es-ES" dirty="0" err="1" smtClean="0"/>
              <a:t>Working</a:t>
            </a:r>
            <a:r>
              <a:rPr lang="es-ES" dirty="0" smtClean="0"/>
              <a:t> </a:t>
            </a:r>
            <a:r>
              <a:rPr lang="es-ES" dirty="0" err="1" smtClean="0"/>
              <a:t>on</a:t>
            </a:r>
            <a:r>
              <a:rPr lang="es-ES" dirty="0" smtClean="0"/>
              <a:t> regional-</a:t>
            </a:r>
            <a:r>
              <a:rPr lang="es-ES" dirty="0" err="1" smtClean="0"/>
              <a:t>level</a:t>
            </a:r>
            <a:r>
              <a:rPr lang="es-ES" dirty="0" smtClean="0"/>
              <a:t> </a:t>
            </a:r>
            <a:r>
              <a:rPr lang="es-ES" dirty="0" err="1" smtClean="0"/>
              <a:t>follow</a:t>
            </a:r>
            <a:r>
              <a:rPr lang="es-ES" dirty="0" smtClean="0"/>
              <a:t> up</a:t>
            </a:r>
          </a:p>
          <a:p>
            <a:pPr>
              <a:buNone/>
            </a:pPr>
            <a:endParaRPr lang="es-E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smtClean="0"/>
              <a:t>Focal </a:t>
            </a:r>
            <a:r>
              <a:rPr lang="es-ES" dirty="0" err="1" smtClean="0"/>
              <a:t>Points</a:t>
            </a:r>
            <a:r>
              <a:rPr lang="es-ES" dirty="0" smtClean="0"/>
              <a:t>: </a:t>
            </a:r>
            <a:r>
              <a:rPr lang="es-ES" dirty="0" err="1" smtClean="0"/>
              <a:t>Pastoralists</a:t>
            </a:r>
            <a:endParaRPr lang="es-ES" dirty="0"/>
          </a:p>
        </p:txBody>
      </p:sp>
      <p:sp>
        <p:nvSpPr>
          <p:cNvPr id="6" name="5 Marcador de texto"/>
          <p:cNvSpPr>
            <a:spLocks noGrp="1"/>
          </p:cNvSpPr>
          <p:nvPr>
            <p:ph type="body" idx="1"/>
          </p:nvPr>
        </p:nvSpPr>
        <p:spPr/>
        <p:txBody>
          <a:bodyPr>
            <a:normAutofit fontScale="92500" lnSpcReduction="20000"/>
          </a:bodyPr>
          <a:lstStyle/>
          <a:p>
            <a:pPr algn="ctr"/>
            <a:r>
              <a:rPr lang="en-US" dirty="0" smtClean="0"/>
              <a:t>Safouratou Moussa Kané</a:t>
            </a:r>
            <a:br>
              <a:rPr lang="en-US" dirty="0" smtClean="0"/>
            </a:br>
            <a:r>
              <a:rPr lang="en-US" dirty="0" smtClean="0"/>
              <a:t>Niger</a:t>
            </a:r>
            <a:endParaRPr lang="es-ES" dirty="0"/>
          </a:p>
        </p:txBody>
      </p:sp>
      <p:sp>
        <p:nvSpPr>
          <p:cNvPr id="8" name="7 Marcador de texto"/>
          <p:cNvSpPr>
            <a:spLocks noGrp="1"/>
          </p:cNvSpPr>
          <p:nvPr>
            <p:ph type="body" sz="quarter" idx="3"/>
          </p:nvPr>
        </p:nvSpPr>
        <p:spPr/>
        <p:txBody>
          <a:bodyPr>
            <a:normAutofit fontScale="92500" lnSpcReduction="20000"/>
          </a:bodyPr>
          <a:lstStyle/>
          <a:p>
            <a:pPr algn="ctr"/>
            <a:r>
              <a:rPr lang="en-GB" dirty="0" err="1" smtClean="0"/>
              <a:t>Lalji</a:t>
            </a:r>
            <a:r>
              <a:rPr lang="en-GB" dirty="0" smtClean="0"/>
              <a:t> Desai </a:t>
            </a:r>
            <a:br>
              <a:rPr lang="en-GB" dirty="0" smtClean="0"/>
            </a:br>
            <a:r>
              <a:rPr lang="en-GB" dirty="0" smtClean="0"/>
              <a:t>India</a:t>
            </a:r>
            <a:endParaRPr lang="es-ES" dirty="0"/>
          </a:p>
        </p:txBody>
      </p:sp>
      <p:pic>
        <p:nvPicPr>
          <p:cNvPr id="33794" name="Picture 2"/>
          <p:cNvPicPr>
            <a:picLocks noChangeAspect="1" noChangeArrowheads="1"/>
          </p:cNvPicPr>
          <p:nvPr/>
        </p:nvPicPr>
        <p:blipFill>
          <a:blip r:embed="rId3" cstate="print"/>
          <a:srcRect t="10597" r="62587" b="16656"/>
          <a:stretch>
            <a:fillRect/>
          </a:stretch>
        </p:blipFill>
        <p:spPr bwMode="auto">
          <a:xfrm>
            <a:off x="1115616" y="2348880"/>
            <a:ext cx="2808312" cy="41135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3795" name="Picture 2" descr="P1010001"/>
          <p:cNvPicPr>
            <a:picLocks noChangeArrowheads="1"/>
          </p:cNvPicPr>
          <p:nvPr/>
        </p:nvPicPr>
        <p:blipFill>
          <a:blip r:embed="rId4" cstate="print"/>
          <a:srcRect l="6856" t="6758" r="7579" b="6245"/>
          <a:stretch>
            <a:fillRect/>
          </a:stretch>
        </p:blipFill>
        <p:spPr bwMode="auto">
          <a:xfrm>
            <a:off x="4860032" y="2492896"/>
            <a:ext cx="3456384" cy="38884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2313" y="2769140"/>
            <a:ext cx="7772400" cy="1362075"/>
          </a:xfrm>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err="1" smtClean="0"/>
              <a:t>ConCLUSIONS</a:t>
            </a:r>
            <a:endParaRPr lang="es-ES" dirty="0"/>
          </a:p>
        </p:txBody>
      </p:sp>
      <p:sp>
        <p:nvSpPr>
          <p:cNvPr id="4" name="3 Marcador de texto"/>
          <p:cNvSpPr>
            <a:spLocks noGrp="1"/>
          </p:cNvSpPr>
          <p:nvPr>
            <p:ph type="body" idx="1"/>
          </p:nvPr>
        </p:nvSpPr>
        <p:spPr>
          <a:xfrm>
            <a:off x="722313" y="1268953"/>
            <a:ext cx="7772400" cy="1500187"/>
          </a:xfrm>
        </p:spPr>
        <p:txBody>
          <a:bodyPr>
            <a:normAutofit/>
          </a:bodyPr>
          <a:lstStyle/>
          <a:p>
            <a:endParaRPr lang="es-E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err="1" smtClean="0"/>
              <a:t>What</a:t>
            </a:r>
            <a:r>
              <a:rPr lang="es-ES" dirty="0" smtClean="0"/>
              <a:t> </a:t>
            </a:r>
            <a:r>
              <a:rPr lang="es-ES" dirty="0" err="1" smtClean="0"/>
              <a:t>to</a:t>
            </a:r>
            <a:r>
              <a:rPr lang="es-ES" dirty="0" smtClean="0"/>
              <a:t> </a:t>
            </a:r>
            <a:r>
              <a:rPr lang="es-ES" dirty="0" err="1" smtClean="0"/>
              <a:t>keep</a:t>
            </a:r>
            <a:r>
              <a:rPr lang="es-ES" dirty="0" smtClean="0"/>
              <a:t> </a:t>
            </a:r>
            <a:r>
              <a:rPr lang="es-ES" dirty="0" err="1" smtClean="0"/>
              <a:t>an</a:t>
            </a:r>
            <a:r>
              <a:rPr lang="es-ES" dirty="0" smtClean="0"/>
              <a:t> </a:t>
            </a:r>
            <a:r>
              <a:rPr lang="es-ES" dirty="0" err="1" smtClean="0"/>
              <a:t>eye</a:t>
            </a:r>
            <a:r>
              <a:rPr lang="es-ES" dirty="0" smtClean="0"/>
              <a:t> </a:t>
            </a:r>
            <a:r>
              <a:rPr lang="es-ES" dirty="0" err="1" smtClean="0"/>
              <a:t>on</a:t>
            </a:r>
            <a:endParaRPr lang="es-ES" dirty="0"/>
          </a:p>
        </p:txBody>
      </p:sp>
      <p:sp>
        <p:nvSpPr>
          <p:cNvPr id="3" name="2 Marcador de contenido"/>
          <p:cNvSpPr>
            <a:spLocks noGrp="1"/>
          </p:cNvSpPr>
          <p:nvPr>
            <p:ph idx="1"/>
          </p:nvPr>
        </p:nvSpPr>
        <p:spPr/>
        <p:txBody>
          <a:bodyPr>
            <a:normAutofit fontScale="77500" lnSpcReduction="20000"/>
          </a:bodyPr>
          <a:lstStyle/>
          <a:p>
            <a:r>
              <a:rPr lang="en-GB" dirty="0" smtClean="0"/>
              <a:t>G20 - Mexican Presidency plans to maintain development &amp; food security focus (AFSI)</a:t>
            </a:r>
          </a:p>
          <a:p>
            <a:r>
              <a:rPr lang="en-GB" dirty="0" smtClean="0"/>
              <a:t>Rio +20 </a:t>
            </a:r>
          </a:p>
          <a:p>
            <a:r>
              <a:rPr lang="en-GB" dirty="0" smtClean="0"/>
              <a:t>WB – triple-threat</a:t>
            </a:r>
          </a:p>
          <a:p>
            <a:r>
              <a:rPr lang="en-GB" dirty="0" smtClean="0"/>
              <a:t>SUN – will nutrition re-surface, if so, what are the implications?</a:t>
            </a:r>
          </a:p>
          <a:p>
            <a:r>
              <a:rPr lang="en-GB" dirty="0" smtClean="0"/>
              <a:t>New Executive Director for World Food Programme (WFP)</a:t>
            </a:r>
          </a:p>
          <a:p>
            <a:r>
              <a:rPr lang="en-GB" dirty="0" smtClean="0"/>
              <a:t>Committee on World Food Security (CFS)</a:t>
            </a:r>
          </a:p>
          <a:p>
            <a:pPr lvl="1"/>
            <a:r>
              <a:rPr lang="en-GB" dirty="0" smtClean="0"/>
              <a:t>RAI negotiations in OEWG of CFS (Chair = Switzerland)</a:t>
            </a:r>
          </a:p>
          <a:p>
            <a:pPr lvl="1"/>
            <a:r>
              <a:rPr lang="en-GB" dirty="0" smtClean="0"/>
              <a:t>Adoption and implementation of the VG on the Responsible Governance of Tenure of Land, Fisheries and Forests in the Context of National Food Security (VGs) – Links to RTF</a:t>
            </a:r>
          </a:p>
          <a:p>
            <a:pPr lvl="1"/>
            <a:r>
              <a:rPr lang="en-GB" dirty="0" smtClean="0"/>
              <a:t>Negotiations on the Global Strategic Framework (GSF)</a:t>
            </a:r>
          </a:p>
          <a:p>
            <a:pPr lvl="1"/>
            <a:endParaRPr lang="en-GB"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err="1" smtClean="0"/>
              <a:t>Take</a:t>
            </a:r>
            <a:r>
              <a:rPr lang="es-ES" dirty="0" smtClean="0"/>
              <a:t> </a:t>
            </a:r>
            <a:r>
              <a:rPr lang="es-ES" dirty="0" err="1" smtClean="0"/>
              <a:t>Away</a:t>
            </a:r>
            <a:r>
              <a:rPr lang="es-ES" dirty="0" smtClean="0"/>
              <a:t> </a:t>
            </a:r>
            <a:r>
              <a:rPr lang="es-ES" dirty="0" err="1" smtClean="0"/>
              <a:t>Messages</a:t>
            </a:r>
            <a:endParaRPr lang="es-ES" dirty="0"/>
          </a:p>
        </p:txBody>
      </p:sp>
      <p:sp>
        <p:nvSpPr>
          <p:cNvPr id="3" name="2 Marcador de contenido"/>
          <p:cNvSpPr>
            <a:spLocks noGrp="1"/>
          </p:cNvSpPr>
          <p:nvPr>
            <p:ph idx="1"/>
          </p:nvPr>
        </p:nvSpPr>
        <p:spPr/>
        <p:txBody>
          <a:bodyPr>
            <a:normAutofit fontScale="92500"/>
          </a:bodyPr>
          <a:lstStyle/>
          <a:p>
            <a:r>
              <a:rPr lang="en-GB" dirty="0" smtClean="0"/>
              <a:t>Food systems face a governance crisis that extends to a broader crisis of global governance</a:t>
            </a:r>
          </a:p>
          <a:p>
            <a:r>
              <a:rPr lang="en-GB" dirty="0" smtClean="0"/>
              <a:t>The architecture of food security governance has shifted in response to the food crisis and with the emergence of new actors</a:t>
            </a:r>
          </a:p>
          <a:p>
            <a:r>
              <a:rPr lang="en-GB" dirty="0" smtClean="0"/>
              <a:t>Policy priorities for food security: Emergency aid; Policy cohesion; Increased Productivity; Improved Markets</a:t>
            </a:r>
          </a:p>
          <a:p>
            <a:pPr lvl="1"/>
            <a:r>
              <a:rPr lang="en-GB" dirty="0" smtClean="0"/>
              <a:t>Multiple interpretations</a:t>
            </a:r>
          </a:p>
          <a:p>
            <a:pPr>
              <a:buNone/>
            </a:pPr>
            <a:endParaRPr lang="en-GB"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Marcador de posición de imagen" descr="IMG_0107.JPG"/>
          <p:cNvPicPr>
            <a:picLocks noGrp="1" noChangeAspect="1"/>
          </p:cNvPicPr>
          <p:nvPr>
            <p:ph type="pic" idx="1"/>
          </p:nvPr>
        </p:nvPicPr>
        <p:blipFill>
          <a:blip r:embed="rId2" cstate="print"/>
          <a:srcRect/>
          <a:stretch>
            <a:fillRect/>
          </a:stretch>
        </p:blipFill>
        <p:spPr>
          <a:xfrm>
            <a:off x="1835696" y="1340768"/>
            <a:ext cx="5486400" cy="4114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4 Marcador de texto"/>
          <p:cNvSpPr>
            <a:spLocks noGrp="1"/>
          </p:cNvSpPr>
          <p:nvPr>
            <p:ph type="body" sz="half" idx="2"/>
          </p:nvPr>
        </p:nvSpPr>
        <p:spPr>
          <a:xfrm>
            <a:off x="827584" y="4581128"/>
            <a:ext cx="7632848" cy="2066726"/>
          </a:xfrm>
        </p:spPr>
        <p:txBody>
          <a:bodyPr>
            <a:noAutofit/>
          </a:bodyPr>
          <a:lstStyle/>
          <a:p>
            <a:pPr algn="ctr"/>
            <a:r>
              <a:rPr lang="es-ES" sz="2800" dirty="0" smtClean="0"/>
              <a:t> </a:t>
            </a:r>
          </a:p>
          <a:p>
            <a:pPr algn="ctr"/>
            <a:endParaRPr lang="es-ES" sz="2400" dirty="0" smtClean="0"/>
          </a:p>
          <a:p>
            <a:pPr algn="ctr"/>
            <a:endParaRPr lang="es-ES" sz="2400" dirty="0" smtClean="0"/>
          </a:p>
          <a:p>
            <a:pPr algn="ctr"/>
            <a:r>
              <a:rPr lang="es-ES" sz="2400" dirty="0" err="1" smtClean="0"/>
              <a:t>Download</a:t>
            </a:r>
            <a:r>
              <a:rPr lang="es-ES" sz="2400" dirty="0" smtClean="0"/>
              <a:t> </a:t>
            </a:r>
            <a:r>
              <a:rPr lang="es-ES" sz="2400" dirty="0" err="1" smtClean="0"/>
              <a:t>Presentation</a:t>
            </a:r>
            <a:r>
              <a:rPr lang="es-ES" sz="2400" dirty="0" smtClean="0"/>
              <a:t>: </a:t>
            </a:r>
            <a:r>
              <a:rPr lang="es-ES" sz="2400" dirty="0" smtClean="0">
                <a:hlinkClick r:id="rId3"/>
              </a:rPr>
              <a:t>foodgovernance.com </a:t>
            </a:r>
            <a:endParaRPr lang="es-ES" sz="2800" dirty="0" smtClean="0">
              <a:hlinkClick r:id="rId3"/>
            </a:endParaRPr>
          </a:p>
        </p:txBody>
      </p:sp>
      <p:sp>
        <p:nvSpPr>
          <p:cNvPr id="4" name="3 CuadroTexto"/>
          <p:cNvSpPr txBox="1"/>
          <p:nvPr/>
        </p:nvSpPr>
        <p:spPr>
          <a:xfrm>
            <a:off x="1043608" y="260648"/>
            <a:ext cx="7560840" cy="76944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THANK YOU!</a:t>
            </a:r>
            <a:endParaRPr lang="es-ES"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8569</TotalTime>
  <Words>3525</Words>
  <Application>Microsoft Office PowerPoint</Application>
  <PresentationFormat>On-screen Show (4:3)</PresentationFormat>
  <Paragraphs>352</Paragraphs>
  <Slides>36</Slides>
  <Notes>32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Tema de Office</vt:lpstr>
      <vt:lpstr>  Governing Global Food Security:  The emerging architecture of global food security governance  </vt:lpstr>
      <vt:lpstr>What this lecture covers  </vt:lpstr>
      <vt:lpstr>Broader Context:  A Global Governance Crisis</vt:lpstr>
      <vt:lpstr>Global Governance </vt:lpstr>
      <vt:lpstr>Global Governance:   The new world order </vt:lpstr>
      <vt:lpstr>Global Governance </vt:lpstr>
      <vt:lpstr>Common Characterists of Global Goverance</vt:lpstr>
      <vt:lpstr>Trends in Global Governance</vt:lpstr>
      <vt:lpstr>Global Governance as a Political Programme</vt:lpstr>
      <vt:lpstr> Paradigm shift influencing the new architecture of global food security governance </vt:lpstr>
      <vt:lpstr>Global Governance and Food Security: Case Study</vt:lpstr>
      <vt:lpstr>Key Challenges </vt:lpstr>
      <vt:lpstr>The Committee on World Food Security</vt:lpstr>
      <vt:lpstr>Committee on World Food Security</vt:lpstr>
      <vt:lpstr>Key Actors and Organizations</vt:lpstr>
      <vt:lpstr>Slide 16</vt:lpstr>
      <vt:lpstr>CFS Reform: Key Points</vt:lpstr>
      <vt:lpstr>Key Issues Addressed by the CFS</vt:lpstr>
      <vt:lpstr>Key Issues Addressed by the CFS</vt:lpstr>
      <vt:lpstr>Civil Society Mechanism</vt:lpstr>
      <vt:lpstr>Slide 21</vt:lpstr>
      <vt:lpstr>Pastoralists</vt:lpstr>
      <vt:lpstr>What is Pastoralism?</vt:lpstr>
      <vt:lpstr>Why a Global Gathering?</vt:lpstr>
      <vt:lpstr>Why pastoralists, why women, why India? </vt:lpstr>
      <vt:lpstr>Global Gathering of Women Pastoralists</vt:lpstr>
      <vt:lpstr>Global Gathering of Women Pastoralists</vt:lpstr>
      <vt:lpstr>Climatic Variability: Rains came early</vt:lpstr>
      <vt:lpstr>Team Work: Building a path forward</vt:lpstr>
      <vt:lpstr>Top Priorities</vt:lpstr>
      <vt:lpstr>Key Outcomes:  Global Gathering of Women Pastoralists</vt:lpstr>
      <vt:lpstr>Focal Points: Pastoralists</vt:lpstr>
      <vt:lpstr>ConCLUSIONS</vt:lpstr>
      <vt:lpstr>What to keep an eye on</vt:lpstr>
      <vt:lpstr>Take Away Messages</vt:lpstr>
      <vt:lpstr>Slide 36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Committee on World Food Security: Reflections on global food security governance in the wake of the 2007-2008 food price spikes</dc:title>
  <dc:creator>Jess</dc:creator>
  <cp:lastModifiedBy>Jessica Duncan</cp:lastModifiedBy>
  <cp:revision>54</cp:revision>
  <dcterms:created xsi:type="dcterms:W3CDTF">2011-02-28T13:27:00Z</dcterms:created>
  <dcterms:modified xsi:type="dcterms:W3CDTF">2012-03-19T14:48:25Z</dcterms:modified>
</cp:coreProperties>
</file>