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9" r:id="rId3"/>
    <p:sldId id="325" r:id="rId4"/>
    <p:sldId id="284" r:id="rId5"/>
    <p:sldId id="285" r:id="rId6"/>
    <p:sldId id="294" r:id="rId7"/>
    <p:sldId id="288" r:id="rId8"/>
    <p:sldId id="286" r:id="rId9"/>
    <p:sldId id="287" r:id="rId10"/>
    <p:sldId id="317" r:id="rId11"/>
    <p:sldId id="326" r:id="rId12"/>
    <p:sldId id="303" r:id="rId13"/>
    <p:sldId id="304" r:id="rId14"/>
    <p:sldId id="306" r:id="rId15"/>
    <p:sldId id="335" r:id="rId16"/>
    <p:sldId id="307" r:id="rId17"/>
    <p:sldId id="308" r:id="rId18"/>
    <p:sldId id="336" r:id="rId19"/>
    <p:sldId id="327" r:id="rId20"/>
    <p:sldId id="345" r:id="rId21"/>
    <p:sldId id="315" r:id="rId22"/>
    <p:sldId id="319" r:id="rId23"/>
    <p:sldId id="318" r:id="rId24"/>
    <p:sldId id="321" r:id="rId25"/>
    <p:sldId id="330" r:id="rId26"/>
    <p:sldId id="346" r:id="rId27"/>
    <p:sldId id="301" r:id="rId28"/>
    <p:sldId id="313" r:id="rId29"/>
    <p:sldId id="322" r:id="rId30"/>
    <p:sldId id="333" r:id="rId31"/>
    <p:sldId id="323" r:id="rId32"/>
    <p:sldId id="329" r:id="rId33"/>
    <p:sldId id="334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7" r:id="rId43"/>
    <p:sldId id="348" r:id="rId44"/>
  </p:sldIdLst>
  <p:sldSz cx="9144000" cy="6858000" type="screen4x3"/>
  <p:notesSz cx="7099300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ssica Duncan" initials="J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67" autoAdjust="0"/>
    <p:restoredTop sz="86747" autoAdjust="0"/>
  </p:normalViewPr>
  <p:slideViewPr>
    <p:cSldViewPr>
      <p:cViewPr>
        <p:scale>
          <a:sx n="80" d="100"/>
          <a:sy n="80" d="100"/>
        </p:scale>
        <p:origin x="-1176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F4767-8583-4FEB-BDF7-AF93C6676F27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9FFB1-88E9-46F7-B125-E2757B893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829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8B1F53C-70CA-4363-A45B-D80C7BD2DA50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CF3A355F-3225-40C4-BD0B-54A8E0B684BA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9188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9126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9126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8180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08848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39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42</a:t>
            </a:fld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A355F-3225-40C4-BD0B-54A8E0B684BA}" type="slidenum">
              <a:rPr lang="es-ES" smtClean="0"/>
              <a:pPr/>
              <a:t>43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0BDD9-3C42-4FC5-AA64-966955C343C4}" type="datetimeFigureOut">
              <a:rPr lang="es-ES" smtClean="0"/>
              <a:pPr/>
              <a:t>17/06/2013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1D086-4A6E-4AAD-9A8F-147507EBEB9A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csm4cfs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jduncan.uoc@gmail.com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hyperlink" Target="http://foodgovernance.com/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4824536" cy="4680520"/>
          </a:xfrm>
        </p:spPr>
        <p:txBody>
          <a:bodyPr>
            <a:noAutofit/>
          </a:bodyPr>
          <a:lstStyle/>
          <a:p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800" dirty="0"/>
              <a:t>Voluntary Guidelines on the Responsible Governance of Tenure of Land, Fisheries and Forests in the Context of National Food Security (VGGT): </a:t>
            </a:r>
            <a:br>
              <a:rPr lang="en-GB" sz="2800" dirty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A </a:t>
            </a:r>
            <a:r>
              <a:rPr lang="en-GB" sz="2800" dirty="0"/>
              <a:t>Case Study in the effectiveness of the Reformed Committee on World Food Security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es-ES" sz="2400" dirty="0" smtClean="0"/>
              <a:t/>
            </a:r>
            <a:br>
              <a:rPr lang="es-ES" sz="2400" dirty="0" smtClean="0"/>
            </a:br>
            <a:endParaRPr lang="es-ES" sz="2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5157192"/>
            <a:ext cx="4392488" cy="1440160"/>
          </a:xfrm>
        </p:spPr>
        <p:txBody>
          <a:bodyPr>
            <a:noAutofit/>
          </a:bodyPr>
          <a:lstStyle/>
          <a:p>
            <a:r>
              <a:rPr lang="en-GB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Jessica Duncan</a:t>
            </a:r>
            <a:br>
              <a:rPr lang="en-GB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Centre for Food Policy,</a:t>
            </a:r>
            <a:b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City University London</a:t>
            </a:r>
            <a:b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s-ES" sz="36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9" t="16811" r="35416" b="11854"/>
          <a:stretch/>
        </p:blipFill>
        <p:spPr bwMode="auto">
          <a:xfrm>
            <a:off x="6551712" y="7078"/>
            <a:ext cx="2592288" cy="353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4 Imagen" descr="P1010878.JPG"/>
          <p:cNvPicPr>
            <a:picLocks noChangeAspect="1"/>
          </p:cNvPicPr>
          <p:nvPr/>
        </p:nvPicPr>
        <p:blipFill rotWithShape="1">
          <a:blip r:embed="rId3" cstate="print"/>
          <a:srcRect t="-1" b="-19954"/>
          <a:stretch/>
        </p:blipFill>
        <p:spPr>
          <a:xfrm>
            <a:off x="6516216" y="3681028"/>
            <a:ext cx="2736304" cy="2052228"/>
          </a:xfrm>
          <a:prstGeom prst="rect">
            <a:avLst/>
          </a:prstGeom>
        </p:spPr>
      </p:pic>
      <p:pic>
        <p:nvPicPr>
          <p:cNvPr id="14" name="Picture 4" descr="Latest Activity of the CSM, 26 April 2013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588842"/>
            <a:ext cx="2447925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es-ES" dirty="0" err="1" smtClean="0"/>
              <a:t>Structure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/>
              <a:t>P</a:t>
            </a:r>
            <a:r>
              <a:rPr lang="es-ES" dirty="0" err="1" smtClean="0"/>
              <a:t>resentation</a:t>
            </a:r>
            <a:r>
              <a:rPr lang="es-ES" dirty="0" smtClean="0"/>
              <a:t>	</a:t>
            </a:r>
            <a:endParaRPr lang="es-E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772816"/>
            <a:ext cx="3024336" cy="2268252"/>
          </a:xfrm>
        </p:spPr>
      </p:pic>
      <p:pic>
        <p:nvPicPr>
          <p:cNvPr id="11" name="Picture 10" descr="http://argentina.indymedia.org/uploads/2008/08/foro_via_campesina_11ago08_001.jpg"/>
          <p:cNvPicPr>
            <a:picLocks noChangeAspect="1" noChangeArrowheads="1"/>
          </p:cNvPicPr>
          <p:nvPr/>
        </p:nvPicPr>
        <p:blipFill>
          <a:blip r:embed="rId4" cstate="print"/>
          <a:srcRect t="15789"/>
          <a:stretch>
            <a:fillRect/>
          </a:stretch>
        </p:blipFill>
        <p:spPr bwMode="auto">
          <a:xfrm>
            <a:off x="5496444" y="4248472"/>
            <a:ext cx="3424711" cy="2204864"/>
          </a:xfrm>
          <a:prstGeom prst="rect">
            <a:avLst/>
          </a:prstGeom>
          <a:noFill/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948120"/>
              </p:ext>
            </p:extLst>
          </p:nvPr>
        </p:nvGraphicFramePr>
        <p:xfrm>
          <a:off x="467544" y="1699112"/>
          <a:ext cx="4824536" cy="49377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30553"/>
                <a:gridCol w="3893983"/>
              </a:tblGrid>
              <a:tr h="1075359">
                <a:tc>
                  <a:txBody>
                    <a:bodyPr/>
                    <a:lstStyle/>
                    <a:p>
                      <a:r>
                        <a:rPr lang="en-GB" b="0" dirty="0" smtClean="0"/>
                        <a:t>Part 1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Setting</a:t>
                      </a:r>
                      <a:r>
                        <a:rPr lang="en-GB" b="1" baseline="0" dirty="0" smtClean="0"/>
                        <a:t> the Scene: 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b="0" baseline="0" dirty="0" smtClean="0"/>
                        <a:t>Reform of the Committee on World Food Security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b="0" baseline="0" dirty="0" smtClean="0"/>
                        <a:t>Development of the Civil Society Mechanism</a:t>
                      </a:r>
                    </a:p>
                    <a:p>
                      <a:r>
                        <a:rPr lang="en-GB" b="0" baseline="0" dirty="0" smtClean="0"/>
                        <a:t>Aim: provide context  for, and awareness of, reform of the CFS</a:t>
                      </a:r>
                      <a:endParaRPr lang="en-GB" b="0" dirty="0"/>
                    </a:p>
                  </a:txBody>
                  <a:tcPr/>
                </a:tc>
              </a:tr>
              <a:tr h="1075359">
                <a:tc>
                  <a:txBody>
                    <a:bodyPr/>
                    <a:lstStyle/>
                    <a:p>
                      <a:r>
                        <a:rPr lang="en-GB" dirty="0" smtClean="0"/>
                        <a:t>Part</a:t>
                      </a:r>
                      <a:r>
                        <a:rPr lang="en-GB" baseline="0" dirty="0" smtClean="0"/>
                        <a:t> 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baseline="0" dirty="0" smtClean="0"/>
                        <a:t>Methods:  </a:t>
                      </a:r>
                      <a:endParaRPr lang="en-GB" b="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b="0" baseline="0" dirty="0" smtClean="0"/>
                        <a:t>Doing participant observation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b="0" baseline="0" dirty="0" smtClean="0"/>
                        <a:t>Solidarity research</a:t>
                      </a:r>
                      <a:endParaRPr lang="en-GB" baseline="0" dirty="0" smtClean="0"/>
                    </a:p>
                    <a:p>
                      <a:r>
                        <a:rPr lang="en-GB" baseline="0" dirty="0" smtClean="0"/>
                        <a:t>Aim: to  review participant observation as solidary research method ; </a:t>
                      </a:r>
                      <a:endParaRPr lang="en-GB" dirty="0"/>
                    </a:p>
                  </a:txBody>
                  <a:tcPr/>
                </a:tc>
              </a:tr>
              <a:tr h="946888">
                <a:tc>
                  <a:txBody>
                    <a:bodyPr/>
                    <a:lstStyle/>
                    <a:p>
                      <a:r>
                        <a:rPr lang="en-GB" dirty="0" smtClean="0"/>
                        <a:t>Part 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Case</a:t>
                      </a:r>
                      <a:r>
                        <a:rPr lang="en-GB" b="1" baseline="0" dirty="0" smtClean="0"/>
                        <a:t> Study: VGGTs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dirty="0" smtClean="0"/>
                        <a:t>Aim: illustrate the role of CSOs in negotiations; provide a review of the Guidelines;  reflect on the future of the CFS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PART </a:t>
            </a:r>
            <a:r>
              <a:rPr lang="en-GB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1-  Setting the Scene</a:t>
            </a:r>
            <a:endParaRPr lang="en-GB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4608512" cy="3456384"/>
          </a:xfrm>
        </p:spPr>
      </p:pic>
      <p:sp>
        <p:nvSpPr>
          <p:cNvPr id="10" name="TextBox 9"/>
          <p:cNvSpPr txBox="1"/>
          <p:nvPr/>
        </p:nvSpPr>
        <p:spPr>
          <a:xfrm>
            <a:off x="5652120" y="1844824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Bridging the gap: Global governance – local governance </a:t>
            </a:r>
            <a:endParaRPr lang="en-GB" sz="2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4" b="16026"/>
          <a:stretch/>
        </p:blipFill>
        <p:spPr bwMode="auto">
          <a:xfrm>
            <a:off x="4644008" y="3615592"/>
            <a:ext cx="4345567" cy="3001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16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" b="1" dirty="0" err="1" smtClean="0"/>
              <a:t>Catalyst</a:t>
            </a:r>
            <a:r>
              <a:rPr lang="es-ES" b="1" dirty="0" smtClean="0"/>
              <a:t> </a:t>
            </a:r>
            <a:r>
              <a:rPr lang="es-ES" b="1" dirty="0" err="1" smtClean="0"/>
              <a:t>for</a:t>
            </a:r>
            <a:r>
              <a:rPr lang="es-ES" b="1" dirty="0" smtClean="0"/>
              <a:t> </a:t>
            </a:r>
            <a:r>
              <a:rPr lang="es-ES" b="1" dirty="0" err="1" smtClean="0"/>
              <a:t>Change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72208"/>
            <a:ext cx="8229600" cy="4709120"/>
          </a:xfrm>
        </p:spPr>
        <p:txBody>
          <a:bodyPr>
            <a:noAutofit/>
          </a:bodyPr>
          <a:lstStyle/>
          <a:p>
            <a:r>
              <a:rPr lang="en-GB" sz="2400" dirty="0" smtClean="0"/>
              <a:t>Between 2007 and 2008, the world’s staple food prices soared to their highest levels in 30 years: more than 1 billion people were chronically hungry</a:t>
            </a:r>
          </a:p>
          <a:p>
            <a:r>
              <a:rPr lang="en-GB" sz="2400" dirty="0" smtClean="0"/>
              <a:t>Prices peaked in June 2008 (but then fell 33% in 6 months)</a:t>
            </a:r>
          </a:p>
          <a:p>
            <a:r>
              <a:rPr lang="en-GB" sz="2400" dirty="0" smtClean="0"/>
              <a:t>Food riots broke out in more than 60 countries</a:t>
            </a:r>
          </a:p>
          <a:p>
            <a:r>
              <a:rPr lang="en-GB" sz="2400" dirty="0" smtClean="0"/>
              <a:t>Rising food costs in 2010-11 pushed nearly 70 million people </a:t>
            </a:r>
            <a:r>
              <a:rPr lang="en-GB" sz="2400" dirty="0"/>
              <a:t>into extreme poverty </a:t>
            </a:r>
          </a:p>
          <a:p>
            <a:r>
              <a:rPr lang="en-GB" sz="2400" dirty="0"/>
              <a:t>Marked by </a:t>
            </a:r>
            <a:r>
              <a:rPr lang="en-GB" sz="2400" dirty="0" smtClean="0"/>
              <a:t>7 </a:t>
            </a:r>
            <a:r>
              <a:rPr lang="en-GB" sz="2400" dirty="0"/>
              <a:t>main </a:t>
            </a:r>
            <a:r>
              <a:rPr lang="en-GB" sz="2400" dirty="0" smtClean="0"/>
              <a:t>policy </a:t>
            </a:r>
            <a:r>
              <a:rPr lang="en-GB" sz="2400" dirty="0"/>
              <a:t>reactions: </a:t>
            </a:r>
            <a:r>
              <a:rPr lang="en-GB" sz="2400" u="sng" dirty="0" smtClean="0"/>
              <a:t>Policy coherence </a:t>
            </a:r>
            <a:r>
              <a:rPr lang="en-GB" sz="2400" u="sng" dirty="0"/>
              <a:t>and </a:t>
            </a:r>
            <a:r>
              <a:rPr lang="en-GB" sz="2400" u="sng" dirty="0" smtClean="0"/>
              <a:t>cohesion</a:t>
            </a:r>
            <a:r>
              <a:rPr lang="en-GB" sz="2400" dirty="0" smtClean="0"/>
              <a:t>; Relief;  </a:t>
            </a:r>
            <a:r>
              <a:rPr lang="en-GB" sz="2400" dirty="0"/>
              <a:t>Increased </a:t>
            </a:r>
            <a:r>
              <a:rPr lang="en-GB" sz="2400" dirty="0" smtClean="0"/>
              <a:t>Productivity</a:t>
            </a:r>
            <a:r>
              <a:rPr lang="en-GB" sz="2400" dirty="0"/>
              <a:t>; Improved Markets; Increased Investment; Country-led Plans; </a:t>
            </a:r>
            <a:r>
              <a:rPr lang="en-GB" sz="2400" dirty="0" smtClean="0"/>
              <a:t>Sustainability</a:t>
            </a:r>
          </a:p>
          <a:p>
            <a:r>
              <a:rPr lang="en-GB" sz="2400" dirty="0" smtClean="0"/>
              <a:t>Battle for leadership: coherence = highly political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9815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ES" b="1" dirty="0" err="1" smtClean="0"/>
              <a:t>Committee</a:t>
            </a:r>
            <a:r>
              <a:rPr lang="es-ES" b="1" dirty="0" smtClean="0"/>
              <a:t> </a:t>
            </a:r>
            <a:r>
              <a:rPr lang="es-ES" b="1" dirty="0" err="1" smtClean="0"/>
              <a:t>on</a:t>
            </a:r>
            <a:r>
              <a:rPr lang="es-ES" b="1" dirty="0" smtClean="0"/>
              <a:t> </a:t>
            </a:r>
            <a:r>
              <a:rPr lang="es-ES" b="1" dirty="0" err="1" smtClean="0"/>
              <a:t>World</a:t>
            </a:r>
            <a:r>
              <a:rPr lang="es-ES" b="1" dirty="0" smtClean="0"/>
              <a:t> Food Security</a:t>
            </a:r>
            <a:endParaRPr lang="es-ES" b="1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112568"/>
          </a:xfrm>
        </p:spPr>
        <p:txBody>
          <a:bodyPr>
            <a:noAutofit/>
          </a:bodyPr>
          <a:lstStyle/>
          <a:p>
            <a:r>
              <a:rPr lang="en-GB" sz="2800" dirty="0" smtClean="0"/>
              <a:t>1974: Established upon recommendation of the World Food Conference (Response to 1970s food crisis)</a:t>
            </a:r>
          </a:p>
          <a:p>
            <a:r>
              <a:rPr lang="en-GB" sz="2800" dirty="0" smtClean="0"/>
              <a:t>2009: Reform process initiated to address calls for greater coordination and cohesion of food security policies</a:t>
            </a:r>
          </a:p>
          <a:p>
            <a:r>
              <a:rPr lang="en-GB" sz="2800" dirty="0" smtClean="0"/>
              <a:t>2010: First Session of the Renewed CFS (36</a:t>
            </a:r>
            <a:r>
              <a:rPr lang="en-GB" sz="2800" baseline="30000" dirty="0" smtClean="0"/>
              <a:t>th</a:t>
            </a:r>
            <a:r>
              <a:rPr lang="en-GB" sz="2800" dirty="0" smtClean="0"/>
              <a:t>)</a:t>
            </a:r>
          </a:p>
          <a:p>
            <a:r>
              <a:rPr lang="en-GB" sz="2800" dirty="0"/>
              <a:t>Now: Emerging consensus that the CFS is the forum for discussion and debate on global food security </a:t>
            </a:r>
            <a:r>
              <a:rPr lang="en-GB" sz="2800" dirty="0" smtClean="0"/>
              <a:t>governance (rhetoric </a:t>
            </a:r>
            <a:r>
              <a:rPr lang="en-GB" sz="2800" dirty="0" err="1" smtClean="0"/>
              <a:t>vs</a:t>
            </a:r>
            <a:r>
              <a:rPr lang="en-GB" sz="2800" dirty="0" smtClean="0"/>
              <a:t> practice)</a:t>
            </a:r>
            <a:endParaRPr lang="en-GB" sz="2800" dirty="0"/>
          </a:p>
          <a:p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81455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err="1" smtClean="0"/>
              <a:t>Vision</a:t>
            </a:r>
            <a:r>
              <a:rPr lang="es-ES" b="1" dirty="0" smtClean="0"/>
              <a:t> of </a:t>
            </a:r>
            <a:r>
              <a:rPr lang="es-ES" b="1" dirty="0" err="1" smtClean="0"/>
              <a:t>the</a:t>
            </a:r>
            <a:r>
              <a:rPr lang="es-ES" b="1" dirty="0" smtClean="0"/>
              <a:t> CFS</a:t>
            </a:r>
            <a:endParaRPr lang="es-ES" b="1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1125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s-ES" sz="3800" dirty="0" smtClean="0"/>
          </a:p>
          <a:p>
            <a:pPr marL="0" indent="0" algn="ctr">
              <a:buNone/>
            </a:pPr>
            <a:r>
              <a:rPr lang="es-ES" sz="3800" dirty="0" smtClean="0"/>
              <a:t>“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constitute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b="1" dirty="0" err="1" smtClean="0"/>
              <a:t>foremost</a:t>
            </a:r>
            <a:r>
              <a:rPr lang="es-ES" b="1" dirty="0" smtClean="0"/>
              <a:t> inclusive </a:t>
            </a:r>
            <a:r>
              <a:rPr lang="es-ES" b="1" dirty="0" err="1" smtClean="0"/>
              <a:t>international</a:t>
            </a:r>
            <a:r>
              <a:rPr lang="es-ES" b="1" dirty="0" smtClean="0"/>
              <a:t> and </a:t>
            </a:r>
            <a:r>
              <a:rPr lang="es-ES" b="1" dirty="0" err="1" smtClean="0"/>
              <a:t>intergovernmental</a:t>
            </a:r>
            <a:r>
              <a:rPr lang="es-ES" b="1" dirty="0" smtClean="0"/>
              <a:t> </a:t>
            </a:r>
            <a:r>
              <a:rPr lang="es-ES" b="1" dirty="0" err="1" smtClean="0"/>
              <a:t>platform</a:t>
            </a:r>
            <a:r>
              <a:rPr lang="es-ES" b="1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a </a:t>
            </a:r>
            <a:r>
              <a:rPr lang="es-ES" dirty="0" err="1" smtClean="0"/>
              <a:t>broad</a:t>
            </a:r>
            <a:r>
              <a:rPr lang="es-ES" dirty="0" smtClean="0"/>
              <a:t> </a:t>
            </a:r>
            <a:r>
              <a:rPr lang="es-ES" dirty="0" err="1" smtClean="0"/>
              <a:t>range</a:t>
            </a:r>
            <a:r>
              <a:rPr lang="es-ES" dirty="0" smtClean="0"/>
              <a:t> of </a:t>
            </a:r>
            <a:r>
              <a:rPr lang="es-ES" dirty="0" err="1" smtClean="0"/>
              <a:t>committed</a:t>
            </a:r>
            <a:r>
              <a:rPr lang="es-ES" dirty="0" smtClean="0"/>
              <a:t> </a:t>
            </a:r>
            <a:r>
              <a:rPr lang="es-ES" dirty="0" err="1" smtClean="0"/>
              <a:t>stakeholders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work</a:t>
            </a:r>
            <a:r>
              <a:rPr lang="es-ES" dirty="0" smtClean="0"/>
              <a:t> </a:t>
            </a:r>
            <a:r>
              <a:rPr lang="es-ES" dirty="0" err="1" smtClean="0"/>
              <a:t>together</a:t>
            </a:r>
            <a:r>
              <a:rPr lang="es-ES" dirty="0" smtClean="0"/>
              <a:t> in a </a:t>
            </a:r>
            <a:r>
              <a:rPr lang="es-ES" b="1" dirty="0" err="1" smtClean="0"/>
              <a:t>coordinated</a:t>
            </a:r>
            <a:r>
              <a:rPr lang="es-ES" dirty="0" smtClean="0"/>
              <a:t> </a:t>
            </a:r>
            <a:r>
              <a:rPr lang="es-ES" dirty="0" err="1" smtClean="0"/>
              <a:t>manner</a:t>
            </a:r>
            <a:r>
              <a:rPr lang="es-ES" dirty="0" smtClean="0"/>
              <a:t> and in </a:t>
            </a:r>
            <a:r>
              <a:rPr lang="es-ES" dirty="0" err="1" smtClean="0"/>
              <a:t>support</a:t>
            </a:r>
            <a:r>
              <a:rPr lang="es-ES" dirty="0" smtClean="0"/>
              <a:t> of country-</a:t>
            </a:r>
            <a:r>
              <a:rPr lang="es-ES" dirty="0" err="1" smtClean="0"/>
              <a:t>led</a:t>
            </a:r>
            <a:r>
              <a:rPr lang="es-ES" dirty="0" smtClean="0"/>
              <a:t> </a:t>
            </a:r>
            <a:r>
              <a:rPr lang="es-ES" dirty="0" err="1" smtClean="0"/>
              <a:t>processes</a:t>
            </a:r>
            <a:r>
              <a:rPr lang="es-ES" dirty="0" smtClean="0"/>
              <a:t> </a:t>
            </a:r>
            <a:r>
              <a:rPr lang="es-ES" dirty="0" err="1" smtClean="0"/>
              <a:t>towards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elimination</a:t>
            </a:r>
            <a:r>
              <a:rPr lang="es-ES" dirty="0" smtClean="0"/>
              <a:t> of </a:t>
            </a:r>
            <a:r>
              <a:rPr lang="es-ES" dirty="0" err="1" smtClean="0"/>
              <a:t>hunger</a:t>
            </a:r>
            <a:r>
              <a:rPr lang="es-ES" dirty="0" smtClean="0"/>
              <a:t> and </a:t>
            </a:r>
            <a:r>
              <a:rPr lang="es-ES" b="1" dirty="0" err="1" smtClean="0"/>
              <a:t>ensuring</a:t>
            </a:r>
            <a:r>
              <a:rPr lang="es-ES" b="1" dirty="0" smtClean="0"/>
              <a:t> </a:t>
            </a:r>
            <a:r>
              <a:rPr lang="es-ES" b="1" dirty="0" err="1" smtClean="0"/>
              <a:t>food</a:t>
            </a:r>
            <a:r>
              <a:rPr lang="es-ES" b="1" dirty="0" smtClean="0"/>
              <a:t> </a:t>
            </a:r>
            <a:r>
              <a:rPr lang="es-ES" b="1" dirty="0" err="1" smtClean="0"/>
              <a:t>security</a:t>
            </a:r>
            <a:r>
              <a:rPr lang="es-ES" b="1" dirty="0" smtClean="0"/>
              <a:t> </a:t>
            </a:r>
            <a:r>
              <a:rPr lang="es-ES" dirty="0" smtClean="0"/>
              <a:t>and </a:t>
            </a:r>
            <a:r>
              <a:rPr lang="es-ES" dirty="0" err="1" smtClean="0"/>
              <a:t>nutrition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all</a:t>
            </a:r>
            <a:r>
              <a:rPr lang="es-ES" dirty="0" smtClean="0"/>
              <a:t> human </a:t>
            </a:r>
            <a:r>
              <a:rPr lang="es-ES" dirty="0" err="1" smtClean="0"/>
              <a:t>beings</a:t>
            </a:r>
            <a:r>
              <a:rPr lang="es-ES" dirty="0" smtClean="0"/>
              <a:t>”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66324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" b="1" dirty="0" smtClean="0"/>
              <a:t>Key </a:t>
            </a:r>
            <a:r>
              <a:rPr lang="es-ES" b="1" dirty="0" err="1" smtClean="0"/>
              <a:t>Issues</a:t>
            </a:r>
            <a:r>
              <a:rPr lang="es-ES" b="1" dirty="0" smtClean="0"/>
              <a:t> </a:t>
            </a:r>
            <a:r>
              <a:rPr lang="es-ES" b="1" dirty="0" err="1" smtClean="0"/>
              <a:t>Addressed</a:t>
            </a:r>
            <a:r>
              <a:rPr lang="es-ES" b="1" dirty="0" smtClean="0"/>
              <a:t> </a:t>
            </a:r>
            <a:r>
              <a:rPr lang="es-ES" b="1" dirty="0" err="1" smtClean="0"/>
              <a:t>by</a:t>
            </a:r>
            <a:r>
              <a:rPr lang="es-ES" b="1" dirty="0" smtClean="0"/>
              <a:t> </a:t>
            </a:r>
            <a:r>
              <a:rPr lang="es-ES" b="1" dirty="0" err="1" smtClean="0"/>
              <a:t>the</a:t>
            </a:r>
            <a:r>
              <a:rPr lang="es-ES" b="1" dirty="0" smtClean="0"/>
              <a:t> CFS</a:t>
            </a:r>
            <a:endParaRPr lang="es-E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268826"/>
              </p:ext>
            </p:extLst>
          </p:nvPr>
        </p:nvGraphicFramePr>
        <p:xfrm>
          <a:off x="467544" y="1484784"/>
          <a:ext cx="8208912" cy="51049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60"/>
                <a:gridCol w="6768752"/>
              </a:tblGrid>
              <a:tr h="1345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CFS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 smtClean="0">
                          <a:effectLst/>
                        </a:rPr>
                        <a:t>Issue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3676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36 (2010)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Addressing food insecurity in protracted crises: Issues and Challenges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359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Land </a:t>
                      </a:r>
                      <a:r>
                        <a:rPr lang="en-US" sz="1600" dirty="0" smtClean="0">
                          <a:effectLst/>
                        </a:rPr>
                        <a:t>tenure </a:t>
                      </a:r>
                      <a:r>
                        <a:rPr lang="en-US" sz="1600" dirty="0">
                          <a:effectLst/>
                        </a:rPr>
                        <a:t>and international investment in agriculture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360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Managing vulnerability and risk to </a:t>
                      </a:r>
                      <a:r>
                        <a:rPr lang="en-US" sz="1600" dirty="0" smtClean="0">
                          <a:effectLst/>
                        </a:rPr>
                        <a:t> promote </a:t>
                      </a:r>
                      <a:r>
                        <a:rPr lang="en-US" sz="1600" dirty="0">
                          <a:effectLst/>
                        </a:rPr>
                        <a:t>better food security and nutrition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37 (2011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How to </a:t>
                      </a:r>
                      <a:r>
                        <a:rPr lang="en-US" sz="1600" b="0" dirty="0" smtClean="0">
                          <a:effectLst/>
                        </a:rPr>
                        <a:t>increase </a:t>
                      </a:r>
                      <a:r>
                        <a:rPr lang="en-US" sz="1600" b="0" dirty="0">
                          <a:effectLst/>
                        </a:rPr>
                        <a:t>food security and smallholder-sensitive investment in agriculture </a:t>
                      </a:r>
                      <a:endParaRPr lang="en-GB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Gender, Food Security and Nutrition  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269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GB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Food</a:t>
                      </a:r>
                      <a:r>
                        <a:rPr lang="en-US" sz="1600" b="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Price Volatility</a:t>
                      </a:r>
                      <a:endParaRPr lang="en-GB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269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Methods for calculating number of food insecure</a:t>
                      </a:r>
                      <a:endParaRPr lang="en-GB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5912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38</a:t>
                      </a:r>
                      <a:r>
                        <a:rPr lang="en-GB" sz="1600" baseline="30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GB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6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(2012)</a:t>
                      </a:r>
                      <a:endParaRPr lang="en-GB" sz="16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Extraordinary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Voluntary</a:t>
                      </a:r>
                      <a:r>
                        <a:rPr lang="en-GB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Guidelines on  the Responsible Governance of Tenure of Land, Fisheries and Forests in the Context of National Food Security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318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39 (2012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Climate Change 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269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Social Protection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269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Global Strategic Framework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269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Principles</a:t>
                      </a:r>
                      <a:r>
                        <a:rPr lang="en-GB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for Responsible Agricultural Investment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</a:tr>
              <a:tr h="269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en-GB" sz="1600" baseline="30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GB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(2013) 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Investing in smallholder agriculture for food security and nutrition </a:t>
                      </a:r>
                    </a:p>
                  </a:txBody>
                  <a:tcPr marL="52642" marR="52642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42" marR="52642" marT="0" marB="0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Biofuels and food security </a:t>
                      </a:r>
                    </a:p>
                  </a:txBody>
                  <a:tcPr marL="52642" marR="5264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54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" b="1" dirty="0" smtClean="0"/>
              <a:t>Civil </a:t>
            </a:r>
            <a:r>
              <a:rPr lang="es-ES" b="1" dirty="0" err="1" smtClean="0"/>
              <a:t>Society</a:t>
            </a:r>
            <a:r>
              <a:rPr lang="es-ES" b="1" dirty="0" smtClean="0"/>
              <a:t> </a:t>
            </a:r>
            <a:r>
              <a:rPr lang="es-ES" b="1" dirty="0" err="1" smtClean="0"/>
              <a:t>Mechanism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dirty="0" smtClean="0"/>
              <a:t>CSM facilitates the participation of CSOs in the CFS, including input in negotiations and decision-making </a:t>
            </a:r>
          </a:p>
          <a:p>
            <a:pPr lvl="0"/>
            <a:r>
              <a:rPr lang="en-US" dirty="0" smtClean="0"/>
              <a:t>Provides a space for dialogue between a wide-range of civil society actors</a:t>
            </a:r>
          </a:p>
          <a:p>
            <a:pPr lvl="0"/>
            <a:r>
              <a:rPr lang="en-US" dirty="0" smtClean="0"/>
              <a:t>Facilitates local struggles into political processes</a:t>
            </a:r>
          </a:p>
          <a:p>
            <a:pPr lvl="0"/>
            <a:r>
              <a:rPr lang="en-US" dirty="0" smtClean="0"/>
              <a:t>Open to all CSOs working on food security</a:t>
            </a:r>
          </a:p>
          <a:p>
            <a:pPr lvl="0"/>
            <a:r>
              <a:rPr lang="en-US" dirty="0" smtClean="0"/>
              <a:t>Executive: Coordination Committee (CC) comprised of 41 focal points from 11 constituencies and 17 sub-regions</a:t>
            </a:r>
          </a:p>
          <a:p>
            <a:pPr lvl="0"/>
            <a:r>
              <a:rPr lang="en-US" dirty="0" smtClean="0">
                <a:hlinkClick r:id="rId2"/>
              </a:rPr>
              <a:t>www.csm4cfs.org</a:t>
            </a:r>
            <a:r>
              <a:rPr lang="en-US" dirty="0" smtClean="0"/>
              <a:t> </a:t>
            </a:r>
          </a:p>
          <a:p>
            <a:pPr lvl="0"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546" y="5013176"/>
            <a:ext cx="2195934" cy="175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6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925345"/>
              </p:ext>
            </p:extLst>
          </p:nvPr>
        </p:nvGraphicFramePr>
        <p:xfrm>
          <a:off x="611560" y="260649"/>
          <a:ext cx="7920880" cy="6234488"/>
        </p:xfrm>
        <a:graphic>
          <a:graphicData uri="http://schemas.openxmlformats.org/drawingml/2006/table">
            <a:tbl>
              <a:tblPr/>
              <a:tblGrid>
                <a:gridCol w="3384376"/>
                <a:gridCol w="432154"/>
                <a:gridCol w="4104350"/>
              </a:tblGrid>
              <a:tr h="595405">
                <a:tc gridSpan="3"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2000" b="1" u="sng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Sub-Regions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(Total of </a:t>
                      </a:r>
                      <a:r>
                        <a:rPr lang="en-US" sz="2000" dirty="0" smtClean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17, </a:t>
                      </a: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x1 focal point each)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9770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North</a:t>
                      </a: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America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South East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Asia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32458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Central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America</a:t>
                      </a: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 &amp;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Caribbean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Central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Asia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70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Andean</a:t>
                      </a: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Region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Oceania</a:t>
                      </a: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fr-FR" sz="20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29770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 smtClean="0">
                          <a:latin typeface="Calibri"/>
                          <a:ea typeface="Times New Roman"/>
                          <a:cs typeface="Times New Roman"/>
                        </a:rPr>
                        <a:t>Southern</a:t>
                      </a:r>
                      <a:r>
                        <a:rPr lang="fr-FR" sz="200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Cone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Southern</a:t>
                      </a: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Africa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70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Western Europe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West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Africa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29770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Eastern</a:t>
                      </a: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 Europe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East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Africa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70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>
                          <a:latin typeface="Calibri"/>
                          <a:ea typeface="Times New Roman"/>
                          <a:cs typeface="Times New Roman"/>
                        </a:rPr>
                        <a:t>West Asia</a:t>
                      </a:r>
                      <a:endParaRPr lang="es-E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Central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Africa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333361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South </a:t>
                      </a:r>
                      <a:r>
                        <a:rPr lang="fr-FR" sz="2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Asia</a:t>
                      </a:r>
                      <a:endParaRPr lang="es-ES" sz="20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North</a:t>
                      </a:r>
                      <a:r>
                        <a:rPr lang="fr-FR" sz="20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latin typeface="Calibri"/>
                          <a:ea typeface="Times New Roman"/>
                          <a:cs typeface="Times New Roman"/>
                        </a:rPr>
                        <a:t>Africa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Pacific</a:t>
                      </a:r>
                      <a:endParaRPr lang="es-ES" sz="200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405">
                <a:tc gridSpan="3"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2000" b="1" u="sng" dirty="0" smtClean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Constituencies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(Total of </a:t>
                      </a:r>
                      <a:r>
                        <a:rPr lang="en-US" sz="2000" dirty="0" smtClean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24</a:t>
                      </a: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x2 focal points each)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789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Agricultural &amp; </a:t>
                      </a: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food</a:t>
                      </a: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workers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NGOs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Artisanal </a:t>
                      </a: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fisherfolk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Smallholder family </a:t>
                      </a:r>
                      <a:r>
                        <a:rPr lang="en-US" sz="2000" dirty="0" smtClean="0">
                          <a:latin typeface="Calibri"/>
                          <a:ea typeface="Calibri"/>
                          <a:cs typeface="Times New Roman"/>
                        </a:rPr>
                        <a:t>farmers (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4 focal points)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2977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Consumers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Urban</a:t>
                      </a: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2000">
                          <a:latin typeface="Calibri"/>
                          <a:ea typeface="Calibri"/>
                          <a:cs typeface="Times New Roman"/>
                        </a:rPr>
                        <a:t>poor</a:t>
                      </a:r>
                      <a:endParaRPr lang="es-E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7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Pastoralists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Women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2977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Indigenous</a:t>
                      </a:r>
                      <a:r>
                        <a:rPr lang="fr-FR" sz="2000" dirty="0">
                          <a:latin typeface="Calibri"/>
                          <a:ea typeface="Calibri"/>
                          <a:cs typeface="Times New Roman"/>
                        </a:rPr>
                        <a:t> Peoples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Youth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537">
                <a:tc>
                  <a:txBody>
                    <a:bodyPr/>
                    <a:lstStyle/>
                    <a:p>
                      <a:pPr marL="180340" indent="-180340" algn="l"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latin typeface="Calibri"/>
                          <a:ea typeface="Calibri"/>
                          <a:cs typeface="Times New Roman"/>
                        </a:rPr>
                        <a:t>Landless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s-ES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8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954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CSM Working Groups</a:t>
            </a:r>
            <a:endParaRPr lang="en-GB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Role of CSM Working Groups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3528" y="2132856"/>
            <a:ext cx="4040188" cy="4464496"/>
          </a:xfrm>
        </p:spPr>
        <p:txBody>
          <a:bodyPr>
            <a:normAutofit/>
          </a:bodyPr>
          <a:lstStyle/>
          <a:p>
            <a:r>
              <a:rPr lang="en-GB" dirty="0" smtClean="0"/>
              <a:t>To</a:t>
            </a:r>
            <a:r>
              <a:rPr lang="en-GB" dirty="0"/>
              <a:t> enhance circulation of relevant documentation and information on the issue and on the related process in the CFS</a:t>
            </a:r>
          </a:p>
          <a:p>
            <a:r>
              <a:rPr lang="en-GB" dirty="0"/>
              <a:t>To provide a space for dialogue and the exchange of views </a:t>
            </a:r>
          </a:p>
          <a:p>
            <a:r>
              <a:rPr lang="en-GB" dirty="0"/>
              <a:t>To provide a space for CSOs to develop strong </a:t>
            </a:r>
            <a:r>
              <a:rPr lang="en-GB" dirty="0" smtClean="0"/>
              <a:t>civil </a:t>
            </a:r>
            <a:r>
              <a:rPr lang="en-GB" dirty="0"/>
              <a:t>society </a:t>
            </a:r>
            <a:r>
              <a:rPr lang="en-GB" dirty="0" smtClean="0"/>
              <a:t>positions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Working Groups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Land Tenure</a:t>
            </a:r>
          </a:p>
          <a:p>
            <a:r>
              <a:rPr lang="en-GB" dirty="0"/>
              <a:t>Agricultural </a:t>
            </a:r>
            <a:r>
              <a:rPr lang="en-GB" dirty="0" smtClean="0"/>
              <a:t>Investment</a:t>
            </a:r>
            <a:endParaRPr lang="en-GB" dirty="0"/>
          </a:p>
          <a:p>
            <a:r>
              <a:rPr lang="en-GB" dirty="0"/>
              <a:t>Global Strategic Framework</a:t>
            </a:r>
          </a:p>
          <a:p>
            <a:r>
              <a:rPr lang="en-GB" dirty="0"/>
              <a:t>Gender</a:t>
            </a:r>
          </a:p>
          <a:p>
            <a:r>
              <a:rPr lang="en-GB" dirty="0"/>
              <a:t>Nutrition</a:t>
            </a:r>
          </a:p>
          <a:p>
            <a:r>
              <a:rPr lang="en-GB" dirty="0"/>
              <a:t>Price Volatility</a:t>
            </a:r>
          </a:p>
          <a:p>
            <a:r>
              <a:rPr lang="en-GB" dirty="0"/>
              <a:t>Protected Crisis and Conflict</a:t>
            </a:r>
          </a:p>
          <a:p>
            <a:r>
              <a:rPr lang="en-GB" dirty="0"/>
              <a:t>Monitoring and Mapping</a:t>
            </a:r>
          </a:p>
          <a:p>
            <a:r>
              <a:rPr lang="en-GB" dirty="0"/>
              <a:t>Social Protection</a:t>
            </a:r>
          </a:p>
          <a:p>
            <a:r>
              <a:rPr lang="en-GB" dirty="0"/>
              <a:t>Climate Change</a:t>
            </a:r>
          </a:p>
          <a:p>
            <a:r>
              <a:rPr lang="en-GB" dirty="0"/>
              <a:t>Biofuels</a:t>
            </a:r>
          </a:p>
          <a:p>
            <a:r>
              <a:rPr lang="en-GB" dirty="0"/>
              <a:t>CFS Programme of Work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025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PART </a:t>
            </a:r>
            <a:r>
              <a:rPr lang="en-GB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2-  Participant Observation</a:t>
            </a:r>
            <a:endParaRPr lang="en-GB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81405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Aims of this Section</a:t>
            </a:r>
            <a:endParaRPr lang="en-GB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Make a case for participant </a:t>
            </a:r>
            <a:r>
              <a:rPr lang="en-GB" dirty="0" smtClean="0"/>
              <a:t>observation (in solidarity with food social movements) 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Discuss how and why I conducted fieldwork (as solidarity research) in a UN committee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Identify some </a:t>
            </a:r>
            <a:r>
              <a:rPr lang="en-GB" dirty="0"/>
              <a:t>of the challenges I </a:t>
            </a:r>
            <a:r>
              <a:rPr lang="en-GB" dirty="0" smtClean="0"/>
              <a:t>faced/lessons learned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Frame the case study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649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“The Field”</a:t>
            </a:r>
            <a:endParaRPr lang="en-GB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24520" y="1556793"/>
            <a:ext cx="8503592" cy="3816424"/>
          </a:xfrm>
        </p:spPr>
        <p:txBody>
          <a:bodyPr>
            <a:noAutofit/>
          </a:bodyPr>
          <a:lstStyle/>
          <a:p>
            <a:r>
              <a:rPr lang="en-GB" dirty="0" smtClean="0"/>
              <a:t>The “field” is not an objective place</a:t>
            </a:r>
          </a:p>
          <a:p>
            <a:r>
              <a:rPr lang="en-GB" dirty="0" smtClean="0"/>
              <a:t>Site of reciprocal and contested relationships (</a:t>
            </a:r>
            <a:r>
              <a:rPr lang="en-GB" dirty="0" err="1" smtClean="0"/>
              <a:t>Domosh</a:t>
            </a:r>
            <a:r>
              <a:rPr lang="en-GB" dirty="0" smtClean="0"/>
              <a:t> 2003)</a:t>
            </a:r>
          </a:p>
          <a:p>
            <a:r>
              <a:rPr lang="en-GB" dirty="0" smtClean="0"/>
              <a:t>Site where actors co-construct </a:t>
            </a:r>
            <a:r>
              <a:rPr lang="en-GB" dirty="0"/>
              <a:t>meaning through </a:t>
            </a:r>
            <a:r>
              <a:rPr lang="en-GB" dirty="0" smtClean="0"/>
              <a:t>various forms of interaction</a:t>
            </a:r>
          </a:p>
          <a:p>
            <a:r>
              <a:rPr lang="en-GB" dirty="0" smtClean="0"/>
              <a:t>These </a:t>
            </a:r>
            <a:r>
              <a:rPr lang="en-GB" dirty="0"/>
              <a:t>meanings </a:t>
            </a:r>
            <a:r>
              <a:rPr lang="en-GB" dirty="0" smtClean="0"/>
              <a:t>are </a:t>
            </a:r>
            <a:r>
              <a:rPr lang="en-GB" dirty="0"/>
              <a:t>not </a:t>
            </a:r>
            <a:r>
              <a:rPr lang="en-GB" dirty="0" smtClean="0"/>
              <a:t>static: they are continuously </a:t>
            </a:r>
            <a:r>
              <a:rPr lang="en-GB" dirty="0"/>
              <a:t>constructed, reconstructed, deconstructed, and enacted through interactions (or lack of thereof</a:t>
            </a:r>
            <a:r>
              <a:rPr lang="en-GB" dirty="0" smtClean="0"/>
              <a:t>)</a:t>
            </a:r>
          </a:p>
          <a:p>
            <a:r>
              <a:rPr lang="en-GB" dirty="0" smtClean="0"/>
              <a:t>It </a:t>
            </a:r>
            <a:r>
              <a:rPr lang="en-GB" dirty="0"/>
              <a:t>is important not to assume that shared experience results in shared meaning </a:t>
            </a:r>
            <a:endParaRPr lang="en-GB" dirty="0" smtClean="0"/>
          </a:p>
        </p:txBody>
      </p:sp>
      <p:sp>
        <p:nvSpPr>
          <p:cNvPr id="9" name="Rectangle 8"/>
          <p:cNvSpPr/>
          <p:nvPr/>
        </p:nvSpPr>
        <p:spPr>
          <a:xfrm>
            <a:off x="391840" y="5286870"/>
            <a:ext cx="8568952" cy="1474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CFS = Interface space which constitutes “important terrains for confrontations between social movements and the defenders of the neoliberal agenda that has dominated the world’s community’s discourse and actions over the past 3 decades” (McKeon 2009:48)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562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ES" dirty="0" err="1" smtClean="0"/>
              <a:t>Benefits</a:t>
            </a:r>
            <a:r>
              <a:rPr lang="es-ES" dirty="0" smtClean="0"/>
              <a:t> of </a:t>
            </a:r>
            <a:r>
              <a:rPr lang="es-ES" dirty="0" err="1" smtClean="0"/>
              <a:t>Participant</a:t>
            </a:r>
            <a:r>
              <a:rPr lang="es-ES" dirty="0" smtClean="0"/>
              <a:t> </a:t>
            </a:r>
            <a:r>
              <a:rPr lang="es-ES" dirty="0" err="1" smtClean="0"/>
              <a:t>Observation</a:t>
            </a:r>
            <a:r>
              <a:rPr lang="es-ES" dirty="0" smtClean="0"/>
              <a:t>/</a:t>
            </a:r>
            <a:r>
              <a:rPr lang="es-ES" dirty="0" err="1" smtClean="0"/>
              <a:t>Solidarity</a:t>
            </a:r>
            <a:r>
              <a:rPr lang="es-ES" dirty="0" smtClean="0"/>
              <a:t> </a:t>
            </a:r>
            <a:r>
              <a:rPr lang="es-ES" dirty="0" err="1" smtClean="0"/>
              <a:t>Research</a:t>
            </a:r>
            <a:endParaRPr lang="es-ES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1772816"/>
            <a:ext cx="792088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2200" dirty="0" smtClean="0"/>
              <a:t>For </a:t>
            </a:r>
            <a:r>
              <a:rPr lang="en-GB" sz="2200" b="1" dirty="0" smtClean="0"/>
              <a:t>Participant Observation</a:t>
            </a:r>
            <a:r>
              <a:rPr lang="en-GB" sz="2200" dirty="0" smtClean="0"/>
              <a:t>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200" dirty="0" smtClean="0"/>
              <a:t>Interviews = limited, actions don’t always align with words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200" dirty="0" smtClean="0"/>
              <a:t>Vantage point – as a co-constructor of meaning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 smtClean="0"/>
              <a:t>For </a:t>
            </a:r>
            <a:r>
              <a:rPr lang="en-GB" sz="2200" b="1" dirty="0" smtClean="0"/>
              <a:t>Solidarity Research</a:t>
            </a:r>
            <a:r>
              <a:rPr lang="en-GB" sz="2200" dirty="0" smtClean="0"/>
              <a:t>: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200" dirty="0" smtClean="0"/>
              <a:t>Social movements produce knowledge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200" dirty="0" smtClean="0"/>
              <a:t>Connected </a:t>
            </a:r>
            <a:r>
              <a:rPr lang="en-GB" sz="2200" dirty="0" smtClean="0"/>
              <a:t>by virtue of your position</a:t>
            </a:r>
            <a:endParaRPr lang="en-GB" sz="2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 smtClean="0"/>
              <a:t>Social movements = conducive sites to privilege meaning-making: activities foreground resistance to dominant norms and institutions (</a:t>
            </a:r>
            <a:r>
              <a:rPr lang="en-GB" sz="2200" dirty="0" err="1" smtClean="0"/>
              <a:t>Kruzman</a:t>
            </a:r>
            <a:r>
              <a:rPr lang="en-GB" sz="2200" dirty="0" smtClean="0"/>
              <a:t> 2008)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200" dirty="0" smtClean="0"/>
              <a:t>Reinforced through interviews with CFS negotiators</a:t>
            </a:r>
            <a:endParaRPr lang="en-GB" sz="22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2200" dirty="0" smtClean="0"/>
              <a:t>Raise possibilities of alternative world-views which challenges those engaged to rethink meanings often taken for granted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373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dirty="0" err="1" smtClean="0"/>
              <a:t>Doing</a:t>
            </a:r>
            <a:r>
              <a:rPr lang="es-ES" dirty="0" smtClean="0"/>
              <a:t> </a:t>
            </a:r>
            <a:r>
              <a:rPr lang="es-ES" dirty="0" err="1" smtClean="0"/>
              <a:t>Participant</a:t>
            </a:r>
            <a:r>
              <a:rPr lang="es-ES" dirty="0" smtClean="0"/>
              <a:t> </a:t>
            </a:r>
            <a:r>
              <a:rPr lang="es-ES" dirty="0" err="1" smtClean="0"/>
              <a:t>Observation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18" name="Text Placeholder 4"/>
          <p:cNvSpPr txBox="1">
            <a:spLocks/>
          </p:cNvSpPr>
          <p:nvPr/>
        </p:nvSpPr>
        <p:spPr>
          <a:xfrm>
            <a:off x="539553" y="1535113"/>
            <a:ext cx="8147248" cy="6397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u="sng" dirty="0" smtClean="0"/>
              <a:t>What I needed</a:t>
            </a:r>
            <a:endParaRPr lang="en-GB" u="sng" dirty="0"/>
          </a:p>
        </p:txBody>
      </p:sp>
      <p:sp>
        <p:nvSpPr>
          <p:cNvPr id="19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4499993" y="2174875"/>
            <a:ext cx="4186808" cy="456649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GB" sz="3500" dirty="0"/>
              <a:t>Language</a:t>
            </a:r>
          </a:p>
          <a:p>
            <a:pPr lvl="1"/>
            <a:r>
              <a:rPr lang="en-GB" sz="2200" dirty="0"/>
              <a:t>Cultural and linguistic</a:t>
            </a:r>
          </a:p>
          <a:p>
            <a:pPr lvl="1"/>
            <a:r>
              <a:rPr lang="en-GB" sz="2200" dirty="0"/>
              <a:t>Fundamental role of interpreters:  voice -trust</a:t>
            </a:r>
          </a:p>
          <a:p>
            <a:pPr lvl="1"/>
            <a:r>
              <a:rPr lang="en-GB" sz="2200" dirty="0"/>
              <a:t>Value of English (*)</a:t>
            </a:r>
          </a:p>
          <a:p>
            <a:r>
              <a:rPr lang="en-GB" sz="3500" dirty="0" smtClean="0"/>
              <a:t>Blog</a:t>
            </a:r>
            <a:endParaRPr lang="en-GB" sz="3500" dirty="0"/>
          </a:p>
          <a:p>
            <a:pPr marL="755650" lvl="1" indent="-355600"/>
            <a:r>
              <a:rPr lang="es-ES" sz="2200" dirty="0" err="1"/>
              <a:t>Transparency</a:t>
            </a:r>
            <a:endParaRPr lang="es-ES" sz="2200" dirty="0"/>
          </a:p>
          <a:p>
            <a:pPr marL="755650" lvl="1" indent="-355600"/>
            <a:r>
              <a:rPr lang="es-ES" sz="2200" dirty="0" err="1"/>
              <a:t>Public</a:t>
            </a:r>
            <a:r>
              <a:rPr lang="es-ES" sz="2200" dirty="0"/>
              <a:t> </a:t>
            </a:r>
            <a:r>
              <a:rPr lang="es-ES" sz="2200" dirty="0" err="1"/>
              <a:t>profile</a:t>
            </a:r>
            <a:endParaRPr lang="es-ES" sz="2200" dirty="0"/>
          </a:p>
          <a:p>
            <a:pPr marL="755650" lvl="1" indent="-355600"/>
            <a:r>
              <a:rPr lang="es-ES" sz="2200" dirty="0" err="1"/>
              <a:t>Exposure</a:t>
            </a:r>
            <a:endParaRPr lang="es-ES" sz="2200" dirty="0"/>
          </a:p>
          <a:p>
            <a:pPr marL="755650" lvl="1" indent="-355600"/>
            <a:r>
              <a:rPr lang="es-ES" sz="2200" dirty="0" err="1"/>
              <a:t>Remaining</a:t>
            </a:r>
            <a:r>
              <a:rPr lang="es-ES" sz="2200" dirty="0"/>
              <a:t> a-</a:t>
            </a:r>
            <a:r>
              <a:rPr lang="es-ES" sz="2200" dirty="0" err="1"/>
              <a:t>political</a:t>
            </a:r>
            <a:r>
              <a:rPr lang="es-ES" sz="2200" dirty="0"/>
              <a:t> (*)</a:t>
            </a:r>
          </a:p>
          <a:p>
            <a:pPr marL="755650" lvl="1" indent="-355600"/>
            <a:r>
              <a:rPr lang="es-ES" sz="2200" dirty="0" err="1"/>
              <a:t>Networking</a:t>
            </a:r>
            <a:r>
              <a:rPr lang="es-ES" sz="2200" dirty="0"/>
              <a:t> </a:t>
            </a:r>
            <a:r>
              <a:rPr lang="es-ES" sz="2200" dirty="0" err="1"/>
              <a:t>tool</a:t>
            </a:r>
            <a:endParaRPr lang="es-ES" sz="2200" dirty="0"/>
          </a:p>
          <a:p>
            <a:pPr marL="755650" lvl="1" indent="-355600"/>
            <a:r>
              <a:rPr lang="es-ES" sz="2200" dirty="0" err="1"/>
              <a:t>Motivation</a:t>
            </a:r>
            <a:r>
              <a:rPr lang="es-ES" sz="2200" dirty="0"/>
              <a:t> </a:t>
            </a:r>
          </a:p>
          <a:p>
            <a:pPr marL="755650" lvl="1" indent="-355600"/>
            <a:r>
              <a:rPr lang="es-ES" sz="2200" dirty="0"/>
              <a:t>Archive of </a:t>
            </a:r>
            <a:r>
              <a:rPr lang="es-ES" sz="2200" dirty="0" err="1"/>
              <a:t>thinking</a:t>
            </a:r>
            <a:r>
              <a:rPr lang="es-ES" sz="2200" dirty="0"/>
              <a:t> and </a:t>
            </a:r>
            <a:r>
              <a:rPr lang="es-ES" sz="2200" dirty="0" err="1"/>
              <a:t>process</a:t>
            </a:r>
            <a:endParaRPr lang="en-GB" sz="22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3" name="5 Marcador de contenido"/>
          <p:cNvSpPr>
            <a:spLocks noGrp="1"/>
          </p:cNvSpPr>
          <p:nvPr>
            <p:ph sz="half" idx="4294967295"/>
          </p:nvPr>
        </p:nvSpPr>
        <p:spPr>
          <a:xfrm>
            <a:off x="576429" y="2174876"/>
            <a:ext cx="4040188" cy="42364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dirty="0"/>
              <a:t>Gate keepers</a:t>
            </a:r>
          </a:p>
          <a:p>
            <a:r>
              <a:rPr lang="en-GB" dirty="0"/>
              <a:t>Flexibility (a must)</a:t>
            </a:r>
          </a:p>
          <a:p>
            <a:r>
              <a:rPr lang="en-GB" dirty="0"/>
              <a:t>Consultation</a:t>
            </a:r>
          </a:p>
          <a:p>
            <a:r>
              <a:rPr lang="en-GB" dirty="0"/>
              <a:t>Feedback</a:t>
            </a:r>
          </a:p>
          <a:p>
            <a:r>
              <a:rPr lang="en-GB" dirty="0"/>
              <a:t>Hard work</a:t>
            </a:r>
          </a:p>
          <a:p>
            <a:pPr>
              <a:buFontTx/>
              <a:buChar char="-"/>
            </a:pP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133888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7 Imagen" descr="P1010888.JPG"/>
          <p:cNvPicPr>
            <a:picLocks noChangeAspect="1"/>
          </p:cNvPicPr>
          <p:nvPr/>
        </p:nvPicPr>
        <p:blipFill rotWithShape="1">
          <a:blip r:embed="rId3" cstate="print"/>
          <a:srcRect l="12403" t="704" r="26393" b="42631"/>
          <a:stretch/>
        </p:blipFill>
        <p:spPr>
          <a:xfrm>
            <a:off x="3275856" y="1381949"/>
            <a:ext cx="2768030" cy="1922127"/>
          </a:xfrm>
          <a:prstGeom prst="rect">
            <a:avLst/>
          </a:prstGeom>
        </p:spPr>
      </p:pic>
      <p:pic>
        <p:nvPicPr>
          <p:cNvPr id="5" name="4 Imagen" descr="P1010862.JPG"/>
          <p:cNvPicPr>
            <a:picLocks noChangeAspect="1"/>
          </p:cNvPicPr>
          <p:nvPr/>
        </p:nvPicPr>
        <p:blipFill>
          <a:blip r:embed="rId4" cstate="print"/>
          <a:srcRect l="7476" t="18500" r="8263"/>
          <a:stretch>
            <a:fillRect/>
          </a:stretch>
        </p:blipFill>
        <p:spPr>
          <a:xfrm>
            <a:off x="-37966" y="0"/>
            <a:ext cx="3446258" cy="2499977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l="8737" t="29863" b="17713"/>
          <a:stretch>
            <a:fillRect/>
          </a:stretch>
        </p:blipFill>
        <p:spPr bwMode="auto">
          <a:xfrm>
            <a:off x="1010555" y="4715904"/>
            <a:ext cx="5033331" cy="21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5 Imagen" descr="IMG_955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98006" y="-45507"/>
            <a:ext cx="3958569" cy="2639045"/>
          </a:xfrm>
          <a:prstGeom prst="rect">
            <a:avLst/>
          </a:prstGeom>
        </p:spPr>
      </p:pic>
      <p:pic>
        <p:nvPicPr>
          <p:cNvPr id="9" name="5 Imagen" descr="DSCN105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42674" y="4730216"/>
            <a:ext cx="1615633" cy="2154176"/>
          </a:xfrm>
          <a:prstGeom prst="rect">
            <a:avLst/>
          </a:prstGeom>
        </p:spPr>
      </p:pic>
      <p:pic>
        <p:nvPicPr>
          <p:cNvPr id="10" name="8 Marcador de contenido" descr="IMG_0142 - copia - copia - copia - copia.JPG"/>
          <p:cNvPicPr>
            <a:picLocks noChangeAspect="1"/>
          </p:cNvPicPr>
          <p:nvPr/>
        </p:nvPicPr>
        <p:blipFill>
          <a:blip r:embed="rId8" cstate="print"/>
          <a:srcRect t="16052"/>
          <a:stretch>
            <a:fillRect/>
          </a:stretch>
        </p:blipFill>
        <p:spPr>
          <a:xfrm>
            <a:off x="-37966" y="2499473"/>
            <a:ext cx="3668582" cy="2309785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9" cstate="print"/>
          <a:srcRect l="18445" t="25137" r="64351" b="36721"/>
          <a:stretch>
            <a:fillRect/>
          </a:stretch>
        </p:blipFill>
        <p:spPr bwMode="auto">
          <a:xfrm>
            <a:off x="3597204" y="3239449"/>
            <a:ext cx="2376265" cy="159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9 Imagen" descr="IMG_0055.JPG"/>
          <p:cNvPicPr>
            <a:picLocks noChangeAspect="1"/>
          </p:cNvPicPr>
          <p:nvPr/>
        </p:nvPicPr>
        <p:blipFill>
          <a:blip r:embed="rId10" cstate="print"/>
          <a:srcRect l="1754" r="1754" b="13146"/>
          <a:stretch>
            <a:fillRect/>
          </a:stretch>
        </p:blipFill>
        <p:spPr>
          <a:xfrm>
            <a:off x="5805928" y="2495282"/>
            <a:ext cx="3518600" cy="2375394"/>
          </a:xfrm>
          <a:prstGeom prst="rect">
            <a:avLst/>
          </a:prstGeom>
        </p:spPr>
      </p:pic>
      <p:pic>
        <p:nvPicPr>
          <p:cNvPr id="13" name="3 Marcador de contenido" descr="IMG_0358.JPG"/>
          <p:cNvPicPr>
            <a:picLocks noChangeAspect="1"/>
          </p:cNvPicPr>
          <p:nvPr/>
        </p:nvPicPr>
        <p:blipFill>
          <a:blip r:embed="rId11" cstate="print"/>
          <a:srcRect b="16794"/>
          <a:stretch>
            <a:fillRect/>
          </a:stretch>
        </p:blipFill>
        <p:spPr>
          <a:xfrm>
            <a:off x="3382768" y="9972"/>
            <a:ext cx="2423160" cy="1512168"/>
          </a:xfrm>
          <a:prstGeom prst="rect">
            <a:avLst/>
          </a:prstGeom>
        </p:spPr>
      </p:pic>
      <p:pic>
        <p:nvPicPr>
          <p:cNvPr id="14" name="4 Imagen" descr="P1010878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98007" y="4112084"/>
            <a:ext cx="3696411" cy="27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1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dirty="0" smtClean="0"/>
              <a:t>Key </a:t>
            </a:r>
            <a:r>
              <a:rPr lang="es-ES" dirty="0" err="1" smtClean="0"/>
              <a:t>Challenges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63272" cy="5257800"/>
          </a:xfrm>
        </p:spPr>
        <p:txBody>
          <a:bodyPr>
            <a:normAutofit fontScale="85000" lnSpcReduction="10000"/>
          </a:bodyPr>
          <a:lstStyle/>
          <a:p>
            <a:r>
              <a:rPr lang="en-GB" sz="3300" dirty="0" smtClean="0"/>
              <a:t>Speaking social movement(s) and across cultures</a:t>
            </a:r>
          </a:p>
          <a:p>
            <a:r>
              <a:rPr lang="en-GB" sz="3300" dirty="0"/>
              <a:t>R</a:t>
            </a:r>
            <a:r>
              <a:rPr lang="en-GB" sz="3300" dirty="0" smtClean="0"/>
              <a:t>esearch/participant </a:t>
            </a:r>
            <a:r>
              <a:rPr lang="en-GB" sz="3300" dirty="0"/>
              <a:t>binary is </a:t>
            </a:r>
            <a:r>
              <a:rPr lang="en-GB" sz="3300" dirty="0" smtClean="0"/>
              <a:t>critical</a:t>
            </a:r>
          </a:p>
          <a:p>
            <a:r>
              <a:rPr lang="en-GB" sz="3300" dirty="0" smtClean="0"/>
              <a:t>Negotiation </a:t>
            </a:r>
            <a:r>
              <a:rPr lang="en-GB" sz="3300" dirty="0"/>
              <a:t>of power relations, responsibilities and hierarchy within the constraints of the research </a:t>
            </a:r>
            <a:r>
              <a:rPr lang="en-GB" sz="3300" dirty="0" smtClean="0"/>
              <a:t>project </a:t>
            </a:r>
          </a:p>
          <a:p>
            <a:pPr lvl="1"/>
            <a:r>
              <a:rPr lang="en-GB" sz="3300" dirty="0" smtClean="0"/>
              <a:t>How to assessing truth claims (avoid locking participants into a time and place of meaning (</a:t>
            </a:r>
            <a:r>
              <a:rPr lang="en-GB" sz="3300" dirty="0" err="1" smtClean="0"/>
              <a:t>Domosh</a:t>
            </a:r>
            <a:r>
              <a:rPr lang="en-GB" sz="3300" dirty="0" smtClean="0"/>
              <a:t> 2003) </a:t>
            </a:r>
          </a:p>
          <a:p>
            <a:pPr lvl="1"/>
            <a:r>
              <a:rPr lang="en-GB" sz="3300" dirty="0" smtClean="0"/>
              <a:t>Ontological </a:t>
            </a:r>
            <a:r>
              <a:rPr lang="en-GB" sz="3300" dirty="0"/>
              <a:t>argument </a:t>
            </a:r>
            <a:r>
              <a:rPr lang="en-GB" sz="3300" dirty="0" smtClean="0"/>
              <a:t>for viewing experiences and </a:t>
            </a:r>
            <a:r>
              <a:rPr lang="en-GB" sz="3300" dirty="0"/>
              <a:t>broader processes </a:t>
            </a:r>
            <a:r>
              <a:rPr lang="en-GB" sz="3300" dirty="0" smtClean="0"/>
              <a:t>as </a:t>
            </a:r>
            <a:r>
              <a:rPr lang="en-GB" sz="3300" dirty="0"/>
              <a:t>mutually constitutive</a:t>
            </a:r>
            <a:endParaRPr lang="en-GB" sz="3300" dirty="0" smtClean="0"/>
          </a:p>
          <a:p>
            <a:r>
              <a:rPr lang="en-GB" sz="3300" dirty="0" smtClean="0"/>
              <a:t>Researcher-CSO dynamics (shifting role)</a:t>
            </a:r>
          </a:p>
          <a:p>
            <a:pPr lvl="1"/>
            <a:r>
              <a:rPr lang="en-GB" sz="3300" dirty="0" smtClean="0"/>
              <a:t>Insider, outsider, both and neither (</a:t>
            </a:r>
            <a:r>
              <a:rPr lang="en-GB" sz="3300" dirty="0" err="1" smtClean="0"/>
              <a:t>Mullings</a:t>
            </a:r>
            <a:r>
              <a:rPr lang="en-GB" sz="3300" dirty="0"/>
              <a:t> </a:t>
            </a:r>
            <a:r>
              <a:rPr lang="en-GB" sz="3300" dirty="0" smtClean="0"/>
              <a:t>1999) 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565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dirty="0" smtClean="0"/>
              <a:t>Key </a:t>
            </a:r>
            <a:r>
              <a:rPr lang="es-ES" dirty="0" err="1" smtClean="0"/>
              <a:t>Challenges</a:t>
            </a:r>
            <a:r>
              <a:rPr lang="es-ES" dirty="0" smtClean="0"/>
              <a:t> cont.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63272" cy="5257800"/>
          </a:xfrm>
        </p:spPr>
        <p:txBody>
          <a:bodyPr>
            <a:normAutofit fontScale="85000" lnSpcReduction="10000"/>
          </a:bodyPr>
          <a:lstStyle/>
          <a:p>
            <a:r>
              <a:rPr lang="en-GB" sz="3300" dirty="0" smtClean="0"/>
              <a:t>Gender politics</a:t>
            </a:r>
          </a:p>
          <a:p>
            <a:pPr lvl="1"/>
            <a:r>
              <a:rPr lang="en-GB" sz="3300" dirty="0" smtClean="0"/>
              <a:t>Bargaining with Patriarchy (</a:t>
            </a:r>
            <a:r>
              <a:rPr lang="en-GB" sz="3300" dirty="0" err="1" smtClean="0"/>
              <a:t>Kandiyoti</a:t>
            </a:r>
            <a:r>
              <a:rPr lang="en-GB" sz="3300" dirty="0" smtClean="0"/>
              <a:t> 1988, 1998)</a:t>
            </a:r>
          </a:p>
          <a:p>
            <a:r>
              <a:rPr lang="en-GB" sz="3300" dirty="0" smtClean="0"/>
              <a:t>Time- methodological tension in ethnography</a:t>
            </a:r>
          </a:p>
          <a:p>
            <a:r>
              <a:rPr lang="en-GB" sz="3300" dirty="0" smtClean="0"/>
              <a:t>Dealing with political sensitive analysis </a:t>
            </a:r>
          </a:p>
          <a:p>
            <a:pPr lvl="1"/>
            <a:r>
              <a:rPr lang="en-GB" sz="3300" dirty="0" smtClean="0"/>
              <a:t>Academic expectations </a:t>
            </a:r>
            <a:r>
              <a:rPr lang="en-GB" sz="3300" dirty="0" err="1" smtClean="0"/>
              <a:t>vs</a:t>
            </a:r>
            <a:r>
              <a:rPr lang="en-GB" sz="3300" dirty="0" smtClean="0"/>
              <a:t>                                solidarity </a:t>
            </a:r>
            <a:r>
              <a:rPr lang="en-GB" sz="3300" dirty="0" err="1" smtClean="0"/>
              <a:t>vs</a:t>
            </a:r>
            <a:r>
              <a:rPr lang="en-GB" sz="3300" dirty="0" smtClean="0"/>
              <a:t> capacity</a:t>
            </a:r>
          </a:p>
          <a:p>
            <a:r>
              <a:rPr lang="en-GB" sz="3300" dirty="0" smtClean="0"/>
              <a:t>Protecting participants </a:t>
            </a:r>
          </a:p>
          <a:p>
            <a:r>
              <a:rPr lang="en-GB" sz="3300" dirty="0" smtClean="0"/>
              <a:t>Emotion (highs/lows)</a:t>
            </a:r>
          </a:p>
          <a:p>
            <a:pPr lvl="1"/>
            <a:r>
              <a:rPr lang="en-GB" sz="3300" dirty="0" smtClean="0"/>
              <a:t>How to address this personally &amp;                               academically</a:t>
            </a:r>
          </a:p>
          <a:p>
            <a:pPr lvl="1"/>
            <a:r>
              <a:rPr lang="en-GB" sz="3300" dirty="0" smtClean="0"/>
              <a:t>Getting too involved? 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5 Marcador de contenido" descr="my-marxist-feminist-dialectic-brings-all-the-boys-to-the-yar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9001" t="8791" r="18514" b="7699"/>
          <a:stretch>
            <a:fillRect/>
          </a:stretch>
        </p:blipFill>
        <p:spPr>
          <a:xfrm>
            <a:off x="6372200" y="3501008"/>
            <a:ext cx="2232248" cy="3141682"/>
          </a:xfrm>
        </p:spPr>
      </p:pic>
    </p:spTree>
    <p:extLst>
      <p:ext uri="{BB962C8B-B14F-4D97-AF65-F5344CB8AC3E}">
        <p14:creationId xmlns:p14="http://schemas.microsoft.com/office/powerpoint/2010/main" val="212033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GB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PART </a:t>
            </a:r>
            <a:r>
              <a:rPr lang="en-GB" dirty="0"/>
              <a:t>3</a:t>
            </a:r>
            <a:r>
              <a:rPr lang="en-GB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-  Voluntary Guidelines on the Responsible Governance of Tenure</a:t>
            </a:r>
            <a:endParaRPr lang="en-GB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916832"/>
            <a:ext cx="6313884" cy="4188210"/>
          </a:xfrm>
        </p:spPr>
      </p:pic>
    </p:spTree>
    <p:extLst>
      <p:ext uri="{BB962C8B-B14F-4D97-AF65-F5344CB8AC3E}">
        <p14:creationId xmlns:p14="http://schemas.microsoft.com/office/powerpoint/2010/main" val="246305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dirty="0" err="1" smtClean="0"/>
              <a:t>What</a:t>
            </a:r>
            <a:r>
              <a:rPr lang="es-ES" dirty="0" smtClean="0"/>
              <a:t> are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VGGTs</a:t>
            </a:r>
            <a:endParaRPr lang="es-E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95536" y="1700808"/>
            <a:ext cx="8424936" cy="4455344"/>
          </a:xfrm>
        </p:spPr>
        <p:txBody>
          <a:bodyPr>
            <a:normAutofit lnSpcReduction="10000"/>
          </a:bodyPr>
          <a:lstStyle/>
          <a:p>
            <a:r>
              <a:rPr lang="en-GB" sz="2800" dirty="0" smtClean="0"/>
              <a:t>Guidelines to </a:t>
            </a:r>
            <a:r>
              <a:rPr lang="en-GB" sz="2800" dirty="0"/>
              <a:t>p</a:t>
            </a:r>
            <a:r>
              <a:rPr lang="en-GB" sz="2800" dirty="0" smtClean="0"/>
              <a:t>romote </a:t>
            </a:r>
            <a:r>
              <a:rPr lang="en-GB" sz="2800" dirty="0"/>
              <a:t>responsible governance of tenure of land, fisheries and forests, with respect to all forms of tenure: public, private, communal, indigenous, customary, and </a:t>
            </a:r>
            <a:r>
              <a:rPr lang="en-GB" sz="2800" dirty="0" smtClean="0"/>
              <a:t>informal</a:t>
            </a:r>
            <a:endParaRPr lang="en-GB" sz="2800" dirty="0"/>
          </a:p>
          <a:p>
            <a:r>
              <a:rPr lang="en-GB" sz="2800" dirty="0" smtClean="0"/>
              <a:t>Goals:  </a:t>
            </a:r>
            <a:r>
              <a:rPr lang="en-GB" sz="2800" dirty="0"/>
              <a:t>achieve food security for all </a:t>
            </a:r>
            <a:r>
              <a:rPr lang="en-GB" sz="2800" dirty="0" smtClean="0"/>
              <a:t>&amp; support </a:t>
            </a:r>
            <a:r>
              <a:rPr lang="en-GB" sz="2800" dirty="0"/>
              <a:t>the progressive realization of the right to adequate </a:t>
            </a:r>
            <a:r>
              <a:rPr lang="en-GB" sz="2800" dirty="0" smtClean="0"/>
              <a:t>food</a:t>
            </a:r>
          </a:p>
          <a:p>
            <a:r>
              <a:rPr lang="en-GB" sz="2800" dirty="0" smtClean="0"/>
              <a:t>Best practices for governance of tenure of natural resources</a:t>
            </a:r>
          </a:p>
          <a:p>
            <a:r>
              <a:rPr lang="en-GB" sz="2800" dirty="0" smtClean="0"/>
              <a:t>Strengthen the capacities and operations of actors </a:t>
            </a:r>
          </a:p>
          <a:p>
            <a:r>
              <a:rPr lang="en-GB" sz="2800" dirty="0" smtClean="0"/>
              <a:t>Tool to assess land tenure policy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81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dirty="0" smtClean="0"/>
              <a:t> </a:t>
            </a:r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they</a:t>
            </a:r>
            <a:r>
              <a:rPr lang="es-ES" dirty="0" smtClean="0"/>
              <a:t> are </a:t>
            </a:r>
            <a:r>
              <a:rPr lang="es-ES" dirty="0" err="1" smtClean="0"/>
              <a:t>not</a:t>
            </a:r>
            <a:endParaRPr lang="es-E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611561" y="1628800"/>
            <a:ext cx="8075240" cy="4680520"/>
          </a:xfrm>
        </p:spPr>
        <p:txBody>
          <a:bodyPr>
            <a:noAutofit/>
          </a:bodyPr>
          <a:lstStyle/>
          <a:p>
            <a:r>
              <a:rPr lang="en-GB" sz="2800" dirty="0" smtClean="0"/>
              <a:t>Not targeted at land grab</a:t>
            </a:r>
          </a:p>
          <a:p>
            <a:r>
              <a:rPr lang="en-GB" sz="2800" dirty="0" smtClean="0"/>
              <a:t>Not enforceable </a:t>
            </a:r>
          </a:p>
          <a:p>
            <a:pPr marL="0" indent="0">
              <a:buNone/>
            </a:pPr>
            <a:r>
              <a:rPr lang="en-GB" sz="2800" b="1" dirty="0" smtClean="0"/>
              <a:t>Why should we care?</a:t>
            </a:r>
          </a:p>
          <a:p>
            <a:r>
              <a:rPr lang="en-GB" sz="2800" dirty="0" smtClean="0"/>
              <a:t>Secure tenure rights are fundamental to food security</a:t>
            </a:r>
          </a:p>
          <a:p>
            <a:r>
              <a:rPr lang="en-GB" sz="2800" dirty="0" smtClean="0"/>
              <a:t>International standards to ensure responsible governance of natural resources</a:t>
            </a:r>
          </a:p>
          <a:p>
            <a:r>
              <a:rPr lang="en-GB" sz="2800" dirty="0" smtClean="0"/>
              <a:t>HR-based instrument- shifts focus of land policies to the implementation of the RTF and in turn disadvantage people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7971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dirty="0" err="1" smtClean="0"/>
              <a:t>Negotiation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Guidelines</a:t>
            </a:r>
            <a:endParaRPr lang="es-E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 fontScale="85000" lnSpcReduction="20000"/>
          </a:bodyPr>
          <a:lstStyle/>
          <a:p>
            <a:r>
              <a:rPr lang="en-GB" sz="2800" dirty="0"/>
              <a:t>Key issues for CSOs</a:t>
            </a:r>
          </a:p>
          <a:p>
            <a:pPr lvl="1"/>
            <a:r>
              <a:rPr lang="en-GB" dirty="0"/>
              <a:t>Rights-based approach</a:t>
            </a:r>
          </a:p>
          <a:p>
            <a:pPr lvl="1"/>
            <a:r>
              <a:rPr lang="en-GB" dirty="0"/>
              <a:t>Food security goals</a:t>
            </a:r>
          </a:p>
          <a:p>
            <a:pPr lvl="1"/>
            <a:r>
              <a:rPr lang="en-GB" dirty="0"/>
              <a:t>Principles of inclusion: list of small-scale producers</a:t>
            </a:r>
          </a:p>
          <a:p>
            <a:pPr lvl="1"/>
            <a:r>
              <a:rPr lang="en-GB" dirty="0" smtClean="0"/>
              <a:t>Investment </a:t>
            </a:r>
            <a:r>
              <a:rPr lang="en-US" dirty="0" smtClean="0"/>
              <a:t>in </a:t>
            </a:r>
            <a:r>
              <a:rPr lang="en-US" dirty="0"/>
              <a:t>association with land </a:t>
            </a:r>
            <a:r>
              <a:rPr lang="en-US" dirty="0" smtClean="0"/>
              <a:t>holders, different </a:t>
            </a:r>
            <a:r>
              <a:rPr lang="en-US" dirty="0"/>
              <a:t>models of production and land </a:t>
            </a:r>
            <a:r>
              <a:rPr lang="en-US" dirty="0" smtClean="0"/>
              <a:t>use, informal tenure systems</a:t>
            </a:r>
          </a:p>
          <a:p>
            <a:pPr lvl="1"/>
            <a:r>
              <a:rPr lang="en-US" dirty="0" smtClean="0"/>
              <a:t>Monitoring</a:t>
            </a:r>
          </a:p>
          <a:p>
            <a:r>
              <a:rPr lang="en-US" dirty="0" smtClean="0"/>
              <a:t>Tension between success of process and quality of document</a:t>
            </a:r>
          </a:p>
          <a:p>
            <a:pPr lvl="1"/>
            <a:endParaRPr lang="en-US" dirty="0" smtClean="0"/>
          </a:p>
          <a:p>
            <a:pPr lvl="1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471422"/>
            <a:ext cx="3474200" cy="2605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149080"/>
            <a:ext cx="3474200" cy="26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5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dirty="0" err="1" smtClean="0"/>
              <a:t>Guiding</a:t>
            </a:r>
            <a:r>
              <a:rPr lang="es-ES" dirty="0" smtClean="0"/>
              <a:t> </a:t>
            </a:r>
            <a:r>
              <a:rPr lang="es-ES" dirty="0" err="1" smtClean="0"/>
              <a:t>Principles</a:t>
            </a:r>
            <a:endParaRPr lang="es-E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General Principles	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States to recognise and respect all legitimate tenure right holders</a:t>
            </a:r>
          </a:p>
          <a:p>
            <a:r>
              <a:rPr lang="en-GB" dirty="0" smtClean="0"/>
              <a:t>Safeguard legitimate tenure rights</a:t>
            </a:r>
          </a:p>
          <a:p>
            <a:r>
              <a:rPr lang="en-GB" dirty="0" smtClean="0"/>
              <a:t>Provide access to justice to deal with infringement of legitimate tenure rights</a:t>
            </a:r>
          </a:p>
          <a:p>
            <a:r>
              <a:rPr lang="en-GB" dirty="0" smtClean="0"/>
              <a:t>Non-state actors including businesses have a responsibility to respect human rights and legitimate tenure rights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Principles of implementation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Human dignity</a:t>
            </a:r>
          </a:p>
          <a:p>
            <a:r>
              <a:rPr lang="en-GB" dirty="0" smtClean="0"/>
              <a:t>Non-discrimination</a:t>
            </a:r>
          </a:p>
          <a:p>
            <a:r>
              <a:rPr lang="en-GB" dirty="0" smtClean="0"/>
              <a:t>Equity and justice</a:t>
            </a:r>
          </a:p>
          <a:p>
            <a:r>
              <a:rPr lang="en-GB" dirty="0" smtClean="0"/>
              <a:t>Gender equality</a:t>
            </a:r>
          </a:p>
          <a:p>
            <a:r>
              <a:rPr lang="en-GB" dirty="0" smtClean="0"/>
              <a:t>Holistic and sustainable approach</a:t>
            </a:r>
          </a:p>
          <a:p>
            <a:r>
              <a:rPr lang="en-GB" dirty="0" smtClean="0"/>
              <a:t>Consultation and participation (taking into consideration existing power imbalances)</a:t>
            </a:r>
          </a:p>
          <a:p>
            <a:r>
              <a:rPr lang="en-GB" dirty="0" smtClean="0"/>
              <a:t>Rule of law</a:t>
            </a:r>
          </a:p>
          <a:p>
            <a:r>
              <a:rPr lang="en-GB" dirty="0" smtClean="0"/>
              <a:t>Transparency</a:t>
            </a:r>
          </a:p>
          <a:p>
            <a:r>
              <a:rPr lang="en-GB" dirty="0" smtClean="0"/>
              <a:t>Accountability</a:t>
            </a:r>
          </a:p>
          <a:p>
            <a:r>
              <a:rPr lang="en-GB" dirty="0" smtClean="0"/>
              <a:t>Continuous improvement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6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dirty="0" err="1" smtClean="0"/>
              <a:t>What</a:t>
            </a:r>
            <a:r>
              <a:rPr lang="es-ES" dirty="0" smtClean="0"/>
              <a:t> do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VGGTs</a:t>
            </a:r>
            <a:r>
              <a:rPr lang="es-ES" dirty="0" smtClean="0"/>
              <a:t> </a:t>
            </a:r>
            <a:r>
              <a:rPr lang="es-ES" dirty="0" err="1" smtClean="0"/>
              <a:t>cover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GB" b="1" dirty="0" smtClean="0"/>
              <a:t>Legal recognition and allocation of tenure rights and duties</a:t>
            </a:r>
          </a:p>
          <a:p>
            <a:pPr lvl="1">
              <a:buFontTx/>
              <a:buChar char="-"/>
            </a:pPr>
            <a:r>
              <a:rPr lang="en-GB" dirty="0" smtClean="0"/>
              <a:t>Safeguards; Public resources; Indigenous Peoples; Informal tenure</a:t>
            </a:r>
          </a:p>
          <a:p>
            <a:pPr>
              <a:buFontTx/>
              <a:buChar char="-"/>
            </a:pPr>
            <a:r>
              <a:rPr lang="en-GB" b="1" dirty="0"/>
              <a:t>Transfer and other changes to tenure rights and duties</a:t>
            </a:r>
          </a:p>
          <a:p>
            <a:pPr lvl="1">
              <a:buFontTx/>
              <a:buChar char="-"/>
            </a:pPr>
            <a:r>
              <a:rPr lang="en-GB" dirty="0" smtClean="0"/>
              <a:t>Markets; Investments; Land consolidation; Restitution; Redistributive reform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GB" b="1" dirty="0"/>
              <a:t>Administration of </a:t>
            </a:r>
            <a:r>
              <a:rPr lang="en-GB" b="1" dirty="0" smtClean="0"/>
              <a:t>tenure</a:t>
            </a:r>
          </a:p>
          <a:p>
            <a:pPr lvl="1">
              <a:buFontTx/>
              <a:buChar char="-"/>
            </a:pPr>
            <a:r>
              <a:rPr lang="en-GB" dirty="0" smtClean="0"/>
              <a:t>Record of tenure rights; Valuation; Taxation; Resolution of disputes; </a:t>
            </a:r>
            <a:r>
              <a:rPr lang="en-GB" dirty="0" err="1" smtClean="0"/>
              <a:t>Transboundary</a:t>
            </a:r>
            <a:r>
              <a:rPr lang="en-GB" dirty="0" smtClean="0"/>
              <a:t> matters</a:t>
            </a:r>
            <a:endParaRPr lang="en-GB" dirty="0"/>
          </a:p>
          <a:p>
            <a:pPr>
              <a:buFontTx/>
              <a:buChar char="-"/>
            </a:pPr>
            <a:r>
              <a:rPr lang="en-GB" b="1" dirty="0" smtClean="0"/>
              <a:t>Responses </a:t>
            </a:r>
            <a:r>
              <a:rPr lang="en-GB" b="1" dirty="0"/>
              <a:t>to climate change and </a:t>
            </a:r>
            <a:r>
              <a:rPr lang="en-GB" b="1" dirty="0" smtClean="0"/>
              <a:t>emergencies</a:t>
            </a:r>
          </a:p>
          <a:p>
            <a:pPr lvl="1">
              <a:buFontTx/>
              <a:buChar char="-"/>
            </a:pPr>
            <a:r>
              <a:rPr lang="en-GB" dirty="0" smtClean="0"/>
              <a:t>Climate change; Natural disasters; Conflict</a:t>
            </a:r>
            <a:endParaRPr lang="en-GB" dirty="0"/>
          </a:p>
          <a:p>
            <a:pPr>
              <a:buFontTx/>
              <a:buChar char="-"/>
            </a:pPr>
            <a:r>
              <a:rPr lang="en-GB" b="1" dirty="0"/>
              <a:t>Promotion, implementation, monitoring and evaluation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673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dirty="0" err="1" smtClean="0"/>
              <a:t>Assessment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VGGTs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Pros	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8147248" cy="4350469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Consultative and inclusive process for </a:t>
            </a:r>
            <a:r>
              <a:rPr lang="de-DE" dirty="0"/>
              <a:t>developing the </a:t>
            </a:r>
            <a:r>
              <a:rPr lang="de-DE" dirty="0" smtClean="0"/>
              <a:t>Guidelines</a:t>
            </a:r>
          </a:p>
          <a:p>
            <a:r>
              <a:rPr lang="de-DE" dirty="0" smtClean="0"/>
              <a:t>CSOs participated at </a:t>
            </a:r>
            <a:r>
              <a:rPr lang="de-DE" dirty="0"/>
              <a:t>all stages including  </a:t>
            </a:r>
            <a:r>
              <a:rPr lang="de-DE" dirty="0" smtClean="0"/>
              <a:t>the </a:t>
            </a:r>
            <a:r>
              <a:rPr lang="de-DE" dirty="0"/>
              <a:t>negotiations, to draw attention to the real-life issues facing them and to make concrete </a:t>
            </a:r>
            <a:r>
              <a:rPr lang="de-DE" dirty="0" smtClean="0"/>
              <a:t>proposals</a:t>
            </a:r>
          </a:p>
          <a:p>
            <a:r>
              <a:rPr lang="de-DE" dirty="0" smtClean="0"/>
              <a:t>VGGTs respect </a:t>
            </a:r>
            <a:r>
              <a:rPr lang="de-DE" dirty="0"/>
              <a:t>and protect human rights in the context of </a:t>
            </a:r>
            <a:r>
              <a:rPr lang="de-DE" dirty="0" smtClean="0"/>
              <a:t>tenure</a:t>
            </a:r>
          </a:p>
          <a:p>
            <a:r>
              <a:rPr lang="de-DE" dirty="0" smtClean="0"/>
              <a:t>Emphasis </a:t>
            </a:r>
            <a:r>
              <a:rPr lang="de-DE" dirty="0"/>
              <a:t>is  on women, peasant farmers, fishing communities, pastoralists and indigenous </a:t>
            </a:r>
            <a:r>
              <a:rPr lang="de-DE" dirty="0" smtClean="0"/>
              <a:t>peoples</a:t>
            </a:r>
          </a:p>
          <a:p>
            <a:r>
              <a:rPr lang="de-DE" dirty="0" smtClean="0"/>
              <a:t>Principles </a:t>
            </a:r>
            <a:r>
              <a:rPr lang="de-DE" dirty="0"/>
              <a:t>of </a:t>
            </a:r>
            <a:r>
              <a:rPr lang="de-DE" dirty="0" smtClean="0"/>
              <a:t>implementation, </a:t>
            </a:r>
            <a:r>
              <a:rPr lang="en-GB" dirty="0" smtClean="0"/>
              <a:t>Evidence of the capacity of the CFS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632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dirty="0" err="1" smtClean="0"/>
              <a:t>Assessment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VGGTs</a:t>
            </a:r>
            <a:endParaRPr lang="es-E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9552" y="1628800"/>
            <a:ext cx="4041775" cy="639762"/>
          </a:xfrm>
        </p:spPr>
        <p:txBody>
          <a:bodyPr/>
          <a:lstStyle/>
          <a:p>
            <a:r>
              <a:rPr lang="en-GB" dirty="0" smtClean="0"/>
              <a:t>Cons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7544" y="2276872"/>
            <a:ext cx="8218239" cy="4392488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Do not explicitly </a:t>
            </a:r>
            <a:r>
              <a:rPr lang="de-DE" dirty="0"/>
              <a:t>challenge </a:t>
            </a:r>
            <a:r>
              <a:rPr lang="de-DE" dirty="0" smtClean="0"/>
              <a:t>assumption that large-scale </a:t>
            </a:r>
            <a:r>
              <a:rPr lang="de-DE" dirty="0"/>
              <a:t>investments in industrial agriculture, fisheries and forests are essential for </a:t>
            </a:r>
            <a:r>
              <a:rPr lang="de-DE" dirty="0" smtClean="0"/>
              <a:t>development</a:t>
            </a:r>
          </a:p>
          <a:p>
            <a:r>
              <a:rPr lang="de-DE" dirty="0" smtClean="0"/>
              <a:t>Did not prioritise support </a:t>
            </a:r>
            <a:r>
              <a:rPr lang="de-DE" dirty="0"/>
              <a:t>to small-scale food producer groups </a:t>
            </a:r>
            <a:endParaRPr lang="en-GB" dirty="0" smtClean="0"/>
          </a:p>
          <a:p>
            <a:r>
              <a:rPr lang="en-GB" dirty="0" smtClean="0"/>
              <a:t>VGGTs do </a:t>
            </a:r>
            <a:r>
              <a:rPr lang="de-DE" dirty="0" smtClean="0"/>
              <a:t>not consolidated </a:t>
            </a:r>
            <a:r>
              <a:rPr lang="de-DE" dirty="0"/>
              <a:t>the recognized rights of indigenous peoples, as articulated in UNDRIP and other international instruments, in the context of </a:t>
            </a:r>
            <a:r>
              <a:rPr lang="de-DE" dirty="0" smtClean="0"/>
              <a:t>tenure</a:t>
            </a:r>
          </a:p>
          <a:p>
            <a:r>
              <a:rPr lang="de-DE" dirty="0" smtClean="0"/>
              <a:t>Water </a:t>
            </a:r>
            <a:r>
              <a:rPr lang="de-DE" dirty="0"/>
              <a:t>resources were excluded from the scope of </a:t>
            </a:r>
            <a:r>
              <a:rPr lang="de-DE" dirty="0" smtClean="0"/>
              <a:t>the VGGTs =  </a:t>
            </a:r>
            <a:r>
              <a:rPr lang="de-DE" dirty="0"/>
              <a:t>gap that </a:t>
            </a:r>
            <a:r>
              <a:rPr lang="de-DE" dirty="0" smtClean="0"/>
              <a:t>challenges the relevance </a:t>
            </a:r>
            <a:r>
              <a:rPr lang="de-DE" dirty="0"/>
              <a:t>of the Guidelines in many </a:t>
            </a:r>
            <a:r>
              <a:rPr lang="de-DE" dirty="0" smtClean="0"/>
              <a:t>regions</a:t>
            </a:r>
            <a:endParaRPr lang="de-DE" dirty="0"/>
          </a:p>
          <a:p>
            <a:r>
              <a:rPr lang="de-DE" dirty="0" smtClean="0"/>
              <a:t>Enthousiasm v Political Will to take up the VGGT at the national level</a:t>
            </a:r>
          </a:p>
          <a:p>
            <a:r>
              <a:rPr lang="de-DE" dirty="0" smtClean="0"/>
              <a:t>Framed in the context of developing countries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42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306793"/>
            <a:ext cx="4040188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Limitations of Food Security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1268760"/>
            <a:ext cx="4040188" cy="4857403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Technocratic definition and approach</a:t>
            </a:r>
          </a:p>
          <a:p>
            <a:r>
              <a:rPr lang="en-GB" dirty="0" smtClean="0"/>
              <a:t>Apolitical: fails to accept the political processes that contribute to food insecurity</a:t>
            </a:r>
          </a:p>
          <a:p>
            <a:r>
              <a:rPr lang="en-GB" dirty="0" smtClean="0"/>
              <a:t>States are being asked to monitor their own progress and to prioritise development</a:t>
            </a:r>
          </a:p>
          <a:p>
            <a:r>
              <a:rPr lang="en-GB" dirty="0" smtClean="0"/>
              <a:t>States predominantly continue to prioritise economic values: food security as an outcome of strong economy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t="21420" r="27658" b="15299"/>
          <a:stretch/>
        </p:blipFill>
        <p:spPr bwMode="auto">
          <a:xfrm>
            <a:off x="4932040" y="3717032"/>
            <a:ext cx="3672408" cy="2589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48680"/>
            <a:ext cx="4041775" cy="277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33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dirty="0" smtClean="0"/>
              <a:t>Policies Against Hunger 2013</a:t>
            </a:r>
            <a:endParaRPr lang="en-GB" dirty="0"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dirty="0" smtClean="0"/>
              <a:t>Recommendations from the Conference </a:t>
            </a:r>
          </a:p>
          <a:p>
            <a:r>
              <a:rPr lang="en-GB" sz="2000" dirty="0" smtClean="0"/>
              <a:t>Working Group 1: Governing Land Responsibility</a:t>
            </a:r>
          </a:p>
          <a:p>
            <a:pPr lvl="1"/>
            <a:r>
              <a:rPr lang="en-GB" sz="1800" dirty="0" smtClean="0"/>
              <a:t>Build on existing experiences; </a:t>
            </a:r>
            <a:r>
              <a:rPr lang="en-GB" sz="1800" b="1" dirty="0" smtClean="0"/>
              <a:t>safeguards processes</a:t>
            </a:r>
            <a:r>
              <a:rPr lang="en-GB" sz="1800" dirty="0" smtClean="0"/>
              <a:t>; VGGT is technical process and also </a:t>
            </a:r>
            <a:r>
              <a:rPr lang="en-GB" sz="1800" b="1" dirty="0" smtClean="0"/>
              <a:t>social and political issue</a:t>
            </a:r>
            <a:r>
              <a:rPr lang="en-GB" sz="1800" dirty="0" smtClean="0"/>
              <a:t>; </a:t>
            </a:r>
            <a:r>
              <a:rPr lang="en-GB" sz="1800" b="1" dirty="0" smtClean="0"/>
              <a:t>build up complaint and dispute resolution mechanisms </a:t>
            </a:r>
          </a:p>
          <a:p>
            <a:r>
              <a:rPr lang="en-GB" sz="2000" dirty="0"/>
              <a:t>Working Group </a:t>
            </a:r>
            <a:r>
              <a:rPr lang="en-GB" sz="2000" dirty="0" smtClean="0"/>
              <a:t>2: Conflicts over Land</a:t>
            </a:r>
          </a:p>
          <a:p>
            <a:pPr lvl="1"/>
            <a:r>
              <a:rPr lang="en-GB" sz="1800" dirty="0" smtClean="0"/>
              <a:t>VGGT to </a:t>
            </a:r>
            <a:r>
              <a:rPr lang="en-GB" sz="1800" b="1" dirty="0" smtClean="0"/>
              <a:t>break cycles of conflict</a:t>
            </a:r>
            <a:r>
              <a:rPr lang="en-GB" sz="1800" dirty="0" smtClean="0"/>
              <a:t>; states to incorporate the VGGT in national law and policy; recognise and strengthen </a:t>
            </a:r>
            <a:r>
              <a:rPr lang="en-GB" sz="1800" b="1" dirty="0" smtClean="0"/>
              <a:t>customary tenure</a:t>
            </a:r>
          </a:p>
          <a:p>
            <a:pPr lvl="1"/>
            <a:r>
              <a:rPr lang="en-GB" sz="1800" dirty="0" smtClean="0"/>
              <a:t>CFS play role to exchange best practice in achieving effective integration of formal and customary systems for resolving tenure disputes- customary systems are not universally positive- need to address their shortcomings from a rights-based perspective being careful not to jeopardize legitimacy</a:t>
            </a:r>
          </a:p>
          <a:p>
            <a:pPr lvl="1"/>
            <a:r>
              <a:rPr lang="en-GB" sz="1800" dirty="0" smtClean="0"/>
              <a:t>UN HR expert study on integrating customary systems and principles with human rights law- possible HRC Expert Advisory Committee</a:t>
            </a:r>
          </a:p>
        </p:txBody>
      </p:sp>
    </p:spTree>
    <p:extLst>
      <p:ext uri="{BB962C8B-B14F-4D97-AF65-F5344CB8AC3E}">
        <p14:creationId xmlns:p14="http://schemas.microsoft.com/office/powerpoint/2010/main" val="280970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dirty="0" smtClean="0"/>
              <a:t>Policies Against Hunger 2013</a:t>
            </a:r>
            <a:endParaRPr lang="en-GB" dirty="0"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dirty="0" smtClean="0"/>
              <a:t>Recommendations from the Conference </a:t>
            </a:r>
            <a:endParaRPr lang="en-GB" sz="1800" dirty="0"/>
          </a:p>
          <a:p>
            <a:r>
              <a:rPr lang="en-GB" sz="2000" dirty="0"/>
              <a:t>Working Group </a:t>
            </a:r>
            <a:r>
              <a:rPr lang="en-GB" sz="2000" dirty="0" smtClean="0"/>
              <a:t>3: Investment in Land</a:t>
            </a:r>
          </a:p>
          <a:p>
            <a:pPr lvl="1"/>
            <a:r>
              <a:rPr lang="en-GB" sz="1800" b="1" dirty="0" smtClean="0"/>
              <a:t>national multi-stakeholder platforms</a:t>
            </a:r>
            <a:r>
              <a:rPr lang="en-GB" sz="1800" dirty="0" smtClean="0"/>
              <a:t>; VGGTs as standard when entering into cooperation with other countries; Set up monitoring and complaint mechanism CSOs to disseminate VG message, monitor investments and us VGGT as yardstick and report to governments and CFS</a:t>
            </a:r>
          </a:p>
          <a:p>
            <a:pPr lvl="1"/>
            <a:r>
              <a:rPr lang="en-GB" sz="1800" dirty="0" smtClean="0"/>
              <a:t>Financial investors to apply VGGTs in their operations</a:t>
            </a:r>
          </a:p>
          <a:p>
            <a:r>
              <a:rPr lang="en-GB" sz="2000" dirty="0" smtClean="0"/>
              <a:t>Working </a:t>
            </a:r>
            <a:r>
              <a:rPr lang="en-GB" sz="2000" dirty="0"/>
              <a:t>Group </a:t>
            </a:r>
            <a:r>
              <a:rPr lang="en-GB" sz="2000" dirty="0" smtClean="0"/>
              <a:t>4: Monitoring Progress towards Decisions and Recommendations</a:t>
            </a:r>
          </a:p>
          <a:p>
            <a:pPr lvl="1"/>
            <a:r>
              <a:rPr lang="en-GB" sz="1800" dirty="0" smtClean="0"/>
              <a:t>CFS to assess progress towards implementation, short, medium, long term</a:t>
            </a:r>
          </a:p>
          <a:p>
            <a:pPr lvl="1"/>
            <a:r>
              <a:rPr lang="en-GB" sz="1800" dirty="0" smtClean="0"/>
              <a:t>Link national and regional processes and platforms</a:t>
            </a:r>
          </a:p>
          <a:p>
            <a:pPr lvl="1"/>
            <a:r>
              <a:rPr lang="en-GB" sz="1800" dirty="0" smtClean="0"/>
              <a:t>Develop quantitative and qualitative indicators reflecting principles of GSF (</a:t>
            </a:r>
            <a:r>
              <a:rPr lang="en-GB" sz="1800" dirty="0" err="1" smtClean="0"/>
              <a:t>para</a:t>
            </a:r>
            <a:r>
              <a:rPr lang="en-GB" sz="1800" dirty="0" smtClean="0"/>
              <a:t> 92 &amp; 93)</a:t>
            </a:r>
          </a:p>
          <a:p>
            <a:pPr lvl="1"/>
            <a:r>
              <a:rPr lang="en-GB" sz="1800" dirty="0" smtClean="0"/>
              <a:t>Support capacity building for monitoring and evaluation to enhance accountability</a:t>
            </a:r>
          </a:p>
          <a:p>
            <a:pPr marL="0" indent="0">
              <a:buNone/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114725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5000"/>
              </a:lnSpc>
            </a:pPr>
            <a:r>
              <a:rPr lang="en-GB" dirty="0" smtClean="0"/>
              <a:t>Now what? </a:t>
            </a:r>
            <a:endParaRPr lang="en-GB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There  </a:t>
            </a:r>
            <a:r>
              <a:rPr lang="en-GB" dirty="0"/>
              <a:t>is an assumption about the goodwill to implement but implementing guidelines on such a contentious issue </a:t>
            </a:r>
            <a:r>
              <a:rPr lang="en-GB" dirty="0" smtClean="0"/>
              <a:t>will </a:t>
            </a:r>
            <a:r>
              <a:rPr lang="en-GB" dirty="0"/>
              <a:t>be </a:t>
            </a:r>
            <a:r>
              <a:rPr lang="en-GB" dirty="0" smtClean="0"/>
              <a:t>tricky</a:t>
            </a:r>
            <a:endParaRPr lang="en-GB" dirty="0"/>
          </a:p>
          <a:p>
            <a:r>
              <a:rPr lang="en-GB" dirty="0" smtClean="0"/>
              <a:t>These guidelines are voluntary</a:t>
            </a:r>
            <a:r>
              <a:rPr lang="en-GB" dirty="0"/>
              <a:t>, so what do we do?</a:t>
            </a:r>
          </a:p>
          <a:p>
            <a:pPr lvl="1"/>
            <a:r>
              <a:rPr lang="en-GB" dirty="0" smtClean="0"/>
              <a:t>based </a:t>
            </a:r>
            <a:r>
              <a:rPr lang="en-GB" dirty="0"/>
              <a:t>on HR approaches. We can encourage  countries that have traditionally championed human rights to take the </a:t>
            </a:r>
            <a:r>
              <a:rPr lang="en-GB" dirty="0" smtClean="0"/>
              <a:t>lead</a:t>
            </a:r>
            <a:endParaRPr lang="en-GB" dirty="0"/>
          </a:p>
          <a:p>
            <a:pPr lvl="0"/>
            <a:r>
              <a:rPr lang="en-GB" dirty="0" smtClean="0"/>
              <a:t>Explore </a:t>
            </a:r>
            <a:r>
              <a:rPr lang="en-GB" dirty="0"/>
              <a:t>how to use mandatory HR monitoring and see how we can </a:t>
            </a:r>
            <a:r>
              <a:rPr lang="en-GB" dirty="0" smtClean="0"/>
              <a:t>link</a:t>
            </a:r>
            <a:endParaRPr lang="en-GB" dirty="0"/>
          </a:p>
          <a:p>
            <a:pPr lvl="0"/>
            <a:r>
              <a:rPr lang="en-GB" dirty="0"/>
              <a:t>Need to have mechanisms to hold all investors to account</a:t>
            </a:r>
          </a:p>
          <a:p>
            <a:pPr lvl="0"/>
            <a:r>
              <a:rPr lang="en-GB" dirty="0"/>
              <a:t>Implementation cannot happen without accountability which will not happen without </a:t>
            </a:r>
            <a:r>
              <a:rPr lang="en-GB" dirty="0" smtClean="0"/>
              <a:t>monitoring</a:t>
            </a:r>
            <a:endParaRPr lang="en-GB" dirty="0"/>
          </a:p>
          <a:p>
            <a:pPr lvl="0"/>
            <a:r>
              <a:rPr lang="en-GB" dirty="0" smtClean="0"/>
              <a:t>Monitoring is the </a:t>
            </a:r>
            <a:r>
              <a:rPr lang="en-GB" dirty="0"/>
              <a:t>first steps to moving towards real </a:t>
            </a:r>
            <a:r>
              <a:rPr lang="en-GB" dirty="0" smtClean="0"/>
              <a:t>implementation: “</a:t>
            </a:r>
            <a:r>
              <a:rPr lang="en-GB" b="1" dirty="0" smtClean="0"/>
              <a:t>to </a:t>
            </a:r>
            <a:r>
              <a:rPr lang="en-GB" b="1" dirty="0"/>
              <a:t>move from paper to </a:t>
            </a:r>
            <a:r>
              <a:rPr lang="en-GB" b="1" dirty="0" smtClean="0"/>
              <a:t>justice</a:t>
            </a:r>
            <a:r>
              <a:rPr lang="en-GB" dirty="0" smtClean="0"/>
              <a:t>”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43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5000"/>
              </a:lnSpc>
            </a:pPr>
            <a:r>
              <a:rPr lang="en-GB" b="1" dirty="0" smtClean="0">
                <a:solidFill>
                  <a:schemeClr val="lt1"/>
                </a:solidFill>
                <a:latin typeface="+mn-lt"/>
                <a:ea typeface="Calibri"/>
                <a:cs typeface="Times New Roman"/>
              </a:rPr>
              <a:t>Thank You</a:t>
            </a:r>
            <a:endParaRPr lang="en-GB" b="1" dirty="0">
              <a:solidFill>
                <a:schemeClr val="lt1"/>
              </a:solidFill>
              <a:latin typeface="+mn-lt"/>
              <a:ea typeface="Calibri"/>
              <a:cs typeface="Times New Roman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4294967295"/>
          </p:nvPr>
        </p:nvSpPr>
        <p:spPr>
          <a:xfrm>
            <a:off x="6084168" y="1700808"/>
            <a:ext cx="2809180" cy="396044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endParaRPr lang="es-ES" sz="1800" b="1" i="1" dirty="0" smtClean="0"/>
          </a:p>
          <a:p>
            <a:pPr marL="0" indent="0">
              <a:buNone/>
            </a:pPr>
            <a:endParaRPr lang="es-ES" sz="1800" b="1" i="1" dirty="0"/>
          </a:p>
          <a:p>
            <a:pPr marL="0" indent="0">
              <a:buNone/>
            </a:pPr>
            <a:r>
              <a:rPr lang="es-ES" sz="1800" b="1" i="1" dirty="0" err="1" smtClean="0"/>
              <a:t>Contact</a:t>
            </a:r>
            <a:r>
              <a:rPr lang="es-ES" sz="1800" b="1" i="1" dirty="0" smtClean="0"/>
              <a:t>/</a:t>
            </a:r>
            <a:r>
              <a:rPr lang="es-ES" sz="1800" b="1" i="1" dirty="0" err="1" smtClean="0"/>
              <a:t>Questions</a:t>
            </a:r>
            <a:r>
              <a:rPr lang="es-ES" sz="1800" b="1" i="1" dirty="0" smtClean="0"/>
              <a:t> </a:t>
            </a:r>
            <a:endParaRPr lang="es-ES" sz="1800" b="1" i="1" dirty="0"/>
          </a:p>
          <a:p>
            <a:pPr marL="0" indent="0">
              <a:buNone/>
            </a:pPr>
            <a:r>
              <a:rPr lang="es-ES" sz="1600" b="1" i="1" dirty="0" smtClean="0">
                <a:hlinkClick r:id="rId3"/>
              </a:rPr>
              <a:t>jessica.duncan.2@city.ac.uk</a:t>
            </a:r>
            <a:endParaRPr lang="es-ES" sz="1600" b="1" i="1" dirty="0">
              <a:hlinkClick r:id="rId3"/>
            </a:endParaRPr>
          </a:p>
          <a:p>
            <a:pPr marL="0" indent="0">
              <a:buNone/>
            </a:pPr>
            <a:endParaRPr lang="es-ES" sz="1800" b="1" i="1" dirty="0" smtClean="0"/>
          </a:p>
          <a:p>
            <a:pPr marL="0" indent="0">
              <a:buNone/>
            </a:pPr>
            <a:r>
              <a:rPr lang="es-ES" sz="1800" b="1" i="1" dirty="0" err="1" smtClean="0"/>
              <a:t>Download</a:t>
            </a:r>
            <a:r>
              <a:rPr lang="es-ES" sz="1800" b="1" i="1" dirty="0" smtClean="0"/>
              <a:t> </a:t>
            </a:r>
            <a:r>
              <a:rPr lang="es-ES" sz="1800" b="1" i="1" dirty="0" err="1" smtClean="0"/>
              <a:t>Presentation</a:t>
            </a:r>
            <a:endParaRPr lang="es-ES" sz="1800" b="1" i="1" dirty="0"/>
          </a:p>
          <a:p>
            <a:pPr marL="0" indent="0">
              <a:buNone/>
            </a:pPr>
            <a:r>
              <a:rPr lang="es-ES" sz="1600" b="1" i="1" dirty="0" smtClean="0">
                <a:hlinkClick r:id="rId4"/>
              </a:rPr>
              <a:t>foodgovernance.com</a:t>
            </a:r>
            <a:endParaRPr lang="es-ES" sz="1600" b="1" i="1" dirty="0"/>
          </a:p>
          <a:p>
            <a:pPr marL="0" indent="0">
              <a:buNone/>
            </a:pPr>
            <a:endParaRPr lang="es-ES" sz="1800" b="1" i="1" dirty="0"/>
          </a:p>
        </p:txBody>
      </p:sp>
      <p:pic>
        <p:nvPicPr>
          <p:cNvPr id="6" name="Picture Placeholder 2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5565371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974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dirty="0" smtClean="0"/>
              <a:t>Key Issues Remaining </a:t>
            </a:r>
            <a:endParaRPr lang="en-GB" dirty="0"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700" b="1" dirty="0" smtClean="0"/>
              <a:t>Communication</a:t>
            </a:r>
          </a:p>
          <a:p>
            <a:pPr lvl="1"/>
            <a:r>
              <a:rPr lang="en-GB" sz="1700" dirty="0" smtClean="0"/>
              <a:t>Translation</a:t>
            </a:r>
          </a:p>
          <a:p>
            <a:pPr lvl="1"/>
            <a:r>
              <a:rPr lang="en-GB" sz="1700" dirty="0" smtClean="0"/>
              <a:t>Maintaining politically negotiated language</a:t>
            </a:r>
          </a:p>
          <a:p>
            <a:r>
              <a:rPr lang="en-GB" sz="1700" b="1" dirty="0" smtClean="0"/>
              <a:t>Assessment</a:t>
            </a:r>
          </a:p>
          <a:p>
            <a:pPr lvl="1"/>
            <a:r>
              <a:rPr lang="en-GB" sz="1700" dirty="0" smtClean="0"/>
              <a:t>How to use VGGT to assess national policies; coherence</a:t>
            </a:r>
          </a:p>
          <a:p>
            <a:r>
              <a:rPr lang="en-GB" sz="1700" b="1" dirty="0" smtClean="0"/>
              <a:t>Cohesion</a:t>
            </a:r>
          </a:p>
          <a:p>
            <a:pPr lvl="1"/>
            <a:r>
              <a:rPr lang="en-GB" sz="1700" dirty="0" smtClean="0"/>
              <a:t>How to make the link between regional initiatives (AU Land Policy Initiative) and the VGGTs</a:t>
            </a:r>
          </a:p>
          <a:p>
            <a:r>
              <a:rPr lang="en-GB" sz="1700" b="1" dirty="0" smtClean="0"/>
              <a:t>Implementation</a:t>
            </a:r>
          </a:p>
          <a:p>
            <a:pPr lvl="1"/>
            <a:r>
              <a:rPr lang="en-GB" sz="1700" dirty="0" smtClean="0"/>
              <a:t>Very political issue; how to raise political will?</a:t>
            </a:r>
          </a:p>
          <a:p>
            <a:pPr lvl="1"/>
            <a:r>
              <a:rPr lang="en-GB" sz="1700" dirty="0" smtClean="0"/>
              <a:t>Regional level?</a:t>
            </a:r>
          </a:p>
          <a:p>
            <a:r>
              <a:rPr lang="en-GB" sz="1700" b="1" dirty="0" smtClean="0"/>
              <a:t>Monitoring</a:t>
            </a:r>
          </a:p>
          <a:p>
            <a:pPr lvl="1"/>
            <a:r>
              <a:rPr lang="en-GB" sz="1700" dirty="0" smtClean="0"/>
              <a:t>Challenges of attribution</a:t>
            </a:r>
          </a:p>
          <a:p>
            <a:pPr lvl="1"/>
            <a:r>
              <a:rPr lang="en-GB" sz="1700" dirty="0" smtClean="0"/>
              <a:t>Staged approach? Mixed methods: value of case studies</a:t>
            </a:r>
          </a:p>
          <a:p>
            <a:pPr lvl="1"/>
            <a:r>
              <a:rPr lang="en-GB" sz="1700" dirty="0"/>
              <a:t>Indicators: appropriate? Context dependent</a:t>
            </a:r>
          </a:p>
          <a:p>
            <a:pPr lvl="1"/>
            <a:r>
              <a:rPr lang="en-GB" sz="1700" dirty="0" smtClean="0"/>
              <a:t>Assess end goal: improved tenure rights and food security</a:t>
            </a:r>
          </a:p>
          <a:p>
            <a:endParaRPr lang="en-GB" sz="1700" dirty="0" smtClean="0"/>
          </a:p>
        </p:txBody>
      </p:sp>
    </p:spTree>
    <p:extLst>
      <p:ext uri="{BB962C8B-B14F-4D97-AF65-F5344CB8AC3E}">
        <p14:creationId xmlns:p14="http://schemas.microsoft.com/office/powerpoint/2010/main" val="132466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9" t="21882" r="16357" b="6135"/>
          <a:stretch/>
        </p:blipFill>
        <p:spPr bwMode="auto">
          <a:xfrm>
            <a:off x="179512" y="96678"/>
            <a:ext cx="8933040" cy="650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334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 smtClean="0">
                <a:ea typeface="Calibri"/>
                <a:cs typeface="Times New Roman"/>
              </a:rPr>
              <a:t>CSO engagement: Effective Strategies</a:t>
            </a:r>
            <a:endParaRPr lang="en-GB" dirty="0">
              <a:ea typeface="Calibri"/>
              <a:cs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fontAlgn="t"/>
            <a:r>
              <a:rPr lang="en-GB" sz="3000" dirty="0" smtClean="0"/>
              <a:t>Technical </a:t>
            </a:r>
            <a:r>
              <a:rPr lang="en-GB" sz="3000" dirty="0"/>
              <a:t>Capacity/ Knowledge</a:t>
            </a:r>
          </a:p>
          <a:p>
            <a:pPr fontAlgn="t"/>
            <a:r>
              <a:rPr lang="en-GB" sz="3000" dirty="0"/>
              <a:t>Political Savvy</a:t>
            </a:r>
          </a:p>
          <a:p>
            <a:pPr fontAlgn="t"/>
            <a:r>
              <a:rPr lang="en-GB" sz="3000" dirty="0"/>
              <a:t>Coherent Political Framework</a:t>
            </a:r>
          </a:p>
          <a:p>
            <a:pPr fontAlgn="t"/>
            <a:r>
              <a:rPr lang="en-GB" sz="3000" dirty="0"/>
              <a:t>Positivity</a:t>
            </a:r>
          </a:p>
          <a:p>
            <a:pPr fontAlgn="t"/>
            <a:r>
              <a:rPr lang="en-GB" sz="3000" dirty="0"/>
              <a:t>Linking back to the CFS’s </a:t>
            </a:r>
            <a:r>
              <a:rPr lang="en-GB" sz="3000" dirty="0" smtClean="0"/>
              <a:t>Mandate &amp; HLPE</a:t>
            </a:r>
            <a:endParaRPr lang="en-GB" sz="3000" dirty="0"/>
          </a:p>
          <a:p>
            <a:pPr fontAlgn="t"/>
            <a:r>
              <a:rPr lang="en-GB" sz="3000" dirty="0" smtClean="0"/>
              <a:t>Alliances</a:t>
            </a:r>
            <a:endParaRPr lang="en-GB" sz="3000" dirty="0"/>
          </a:p>
          <a:p>
            <a:pPr fontAlgn="t"/>
            <a:r>
              <a:rPr lang="en-GB" sz="3000" dirty="0"/>
              <a:t>Legitimacy</a:t>
            </a:r>
          </a:p>
          <a:p>
            <a:endParaRPr lang="en-GB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3528392" cy="2649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353" y="4437112"/>
            <a:ext cx="3484087" cy="2312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231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306793"/>
            <a:ext cx="4040188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Technical Capacity	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1268760"/>
            <a:ext cx="4040188" cy="485740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NGOs and social movements have people dedicated to working on key issues = high level of technical knowledge and expertise</a:t>
            </a:r>
          </a:p>
          <a:p>
            <a:r>
              <a:rPr lang="en-GB" dirty="0" smtClean="0"/>
              <a:t>Diversity of actors from many perspectives enhances this</a:t>
            </a:r>
          </a:p>
          <a:p>
            <a:r>
              <a:rPr lang="en-GB" dirty="0" smtClean="0"/>
              <a:t>They make strong interventions are often provide strong references to academic literature, international law, etc. 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4645025" y="306793"/>
            <a:ext cx="4041775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Political Savvy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5025" y="1268760"/>
            <a:ext cx="4041775" cy="485740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CSOs are increasingly competent and confident in the workings of the CFS</a:t>
            </a:r>
          </a:p>
          <a:p>
            <a:r>
              <a:rPr lang="en-GB" dirty="0" smtClean="0"/>
              <a:t>Able to assert themselves more effectively</a:t>
            </a:r>
          </a:p>
          <a:p>
            <a:r>
              <a:rPr lang="en-GB" dirty="0" smtClean="0"/>
              <a:t>Prepare clear strategies based on key demands, red lines and their own values in a consultative manner</a:t>
            </a:r>
          </a:p>
          <a:p>
            <a:r>
              <a:rPr lang="en-GB" dirty="0" smtClean="0"/>
              <a:t>Constant evaluation and reflection to inform strategy</a:t>
            </a:r>
          </a:p>
          <a:p>
            <a:r>
              <a:rPr lang="en-GB" dirty="0" smtClean="0"/>
              <a:t>Flexible in their approach</a:t>
            </a:r>
          </a:p>
          <a:p>
            <a:r>
              <a:rPr lang="en-GB" dirty="0" smtClean="0"/>
              <a:t>Social Movement v. NGO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359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306793"/>
            <a:ext cx="4040188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dirty="0" smtClean="0"/>
              <a:t>Coherent Political Framework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1268760"/>
            <a:ext cx="4040188" cy="485740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Food Sovereignty as unifying principles of a global social movement</a:t>
            </a:r>
          </a:p>
          <a:p>
            <a:r>
              <a:rPr lang="en-GB" dirty="0" smtClean="0"/>
              <a:t>Also a well articulated political framework</a:t>
            </a:r>
          </a:p>
          <a:p>
            <a:r>
              <a:rPr lang="en-GB" dirty="0"/>
              <a:t>U</a:t>
            </a:r>
            <a:r>
              <a:rPr lang="en-GB" dirty="0" smtClean="0"/>
              <a:t>ndertakes </a:t>
            </a:r>
            <a:r>
              <a:rPr lang="en-GB" dirty="0"/>
              <a:t>a rigorous political analysis of agricultural policies and programmes with a focus on relations of power and control of </a:t>
            </a:r>
            <a:r>
              <a:rPr lang="en-GB" dirty="0" smtClean="0"/>
              <a:t>resources</a:t>
            </a:r>
          </a:p>
          <a:p>
            <a:r>
              <a:rPr lang="en-GB" dirty="0" smtClean="0"/>
              <a:t>Production – not </a:t>
            </a:r>
            <a:r>
              <a:rPr lang="en-GB" dirty="0" err="1" smtClean="0"/>
              <a:t>productionist</a:t>
            </a:r>
            <a:r>
              <a:rPr lang="en-GB" dirty="0" smtClean="0"/>
              <a:t> – centred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4645025" y="306793"/>
            <a:ext cx="4041775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Positivity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5025" y="1268760"/>
            <a:ext cx="4041775" cy="4857403"/>
          </a:xfrm>
        </p:spPr>
        <p:txBody>
          <a:bodyPr/>
          <a:lstStyle/>
          <a:p>
            <a:r>
              <a:rPr lang="en-GB" dirty="0" smtClean="0"/>
              <a:t>CSOs make positive contributions</a:t>
            </a:r>
          </a:p>
          <a:p>
            <a:r>
              <a:rPr lang="en-GB" dirty="0" smtClean="0"/>
              <a:t>Generally aim to stay positive with interventions </a:t>
            </a:r>
          </a:p>
          <a:p>
            <a:r>
              <a:rPr lang="en-GB" dirty="0" smtClean="0"/>
              <a:t>Propose solutions to critique</a:t>
            </a:r>
          </a:p>
          <a:p>
            <a:r>
              <a:rPr lang="en-GB" dirty="0" smtClean="0"/>
              <a:t>Highlight their processes as a model of cohesion and consensus building </a:t>
            </a:r>
          </a:p>
          <a:p>
            <a:r>
              <a:rPr lang="en-GB" dirty="0" smtClean="0"/>
              <a:t>Even use humour at times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130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306793"/>
            <a:ext cx="4040188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en-GB" dirty="0" smtClean="0"/>
              <a:t>Linking back to the goals of the CFS 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1268760"/>
            <a:ext cx="4040188" cy="4857403"/>
          </a:xfrm>
        </p:spPr>
        <p:txBody>
          <a:bodyPr/>
          <a:lstStyle/>
          <a:p>
            <a:r>
              <a:rPr lang="en-GB" dirty="0" smtClean="0"/>
              <a:t>Framing proposals within the context of the CFS mandate was successful</a:t>
            </a:r>
          </a:p>
          <a:p>
            <a:pPr lvl="1"/>
            <a:r>
              <a:rPr lang="en-GB" dirty="0" smtClean="0"/>
              <a:t>Food security</a:t>
            </a:r>
          </a:p>
          <a:p>
            <a:pPr lvl="1"/>
            <a:r>
              <a:rPr lang="en-GB" dirty="0" smtClean="0"/>
              <a:t>Most vulnerable populations</a:t>
            </a:r>
          </a:p>
          <a:p>
            <a:pPr lvl="1"/>
            <a:r>
              <a:rPr lang="en-GB" dirty="0" smtClean="0"/>
              <a:t>Right to Food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4645025" y="306793"/>
            <a:ext cx="4041775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Alliances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5025" y="1268760"/>
            <a:ext cx="4041775" cy="485740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Strong alliances amongst civil society have proven useful: speak as one </a:t>
            </a:r>
          </a:p>
          <a:p>
            <a:r>
              <a:rPr lang="en-GB" dirty="0" smtClean="0"/>
              <a:t>Alliances with countries and regions, including meetings to share positions, working on shared positions, seeking backing for amendments, has proven very powerful</a:t>
            </a:r>
          </a:p>
          <a:p>
            <a:r>
              <a:rPr lang="en-GB" dirty="0" smtClean="0"/>
              <a:t>CSO positions gain strength when backed by governments (and vice versa)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43" y="3717032"/>
            <a:ext cx="3888432" cy="291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9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306793"/>
            <a:ext cx="4040188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Legitimacy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1268760"/>
            <a:ext cx="4040188" cy="4857403"/>
          </a:xfrm>
        </p:spPr>
        <p:txBody>
          <a:bodyPr/>
          <a:lstStyle/>
          <a:p>
            <a:r>
              <a:rPr lang="en-GB" dirty="0" smtClean="0"/>
              <a:t>CSO actors have the capacity to speak about on the impact of policies on their communities</a:t>
            </a:r>
          </a:p>
          <a:p>
            <a:r>
              <a:rPr lang="en-GB" dirty="0" smtClean="0"/>
              <a:t>They have more freedom to break through the political speak and call governments to account</a:t>
            </a:r>
          </a:p>
          <a:p>
            <a:r>
              <a:rPr lang="en-GB" dirty="0" smtClean="0"/>
              <a:t>AU holds a lot of legitimacy in these negotiations as well 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76672"/>
            <a:ext cx="3907875" cy="288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1" t="29315" r="23896" b="11954"/>
          <a:stretch/>
        </p:blipFill>
        <p:spPr bwMode="auto">
          <a:xfrm>
            <a:off x="4763519" y="3645024"/>
            <a:ext cx="3912937" cy="242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762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 smtClean="0">
                <a:ea typeface="Calibri"/>
                <a:cs typeface="Times New Roman"/>
              </a:rPr>
              <a:t>Challenges: CSO Participation</a:t>
            </a:r>
            <a:endParaRPr lang="en-GB" dirty="0">
              <a:ea typeface="Calibri"/>
              <a:cs typeface="Times New Roman"/>
            </a:endParaRPr>
          </a:p>
        </p:txBody>
      </p:sp>
      <p:pic>
        <p:nvPicPr>
          <p:cNvPr id="6145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56792"/>
            <a:ext cx="3242203" cy="253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293096"/>
            <a:ext cx="3240360" cy="2335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58816" cy="4525963"/>
          </a:xfrm>
        </p:spPr>
        <p:txBody>
          <a:bodyPr/>
          <a:lstStyle/>
          <a:p>
            <a:r>
              <a:rPr lang="en-GB" sz="3600" dirty="0" smtClean="0"/>
              <a:t>Language</a:t>
            </a:r>
          </a:p>
          <a:p>
            <a:r>
              <a:rPr lang="en-GB" sz="3600" dirty="0" smtClean="0"/>
              <a:t>Scope</a:t>
            </a:r>
          </a:p>
          <a:p>
            <a:r>
              <a:rPr lang="en-GB" sz="3600" dirty="0" smtClean="0"/>
              <a:t>Coherence</a:t>
            </a:r>
          </a:p>
          <a:p>
            <a:r>
              <a:rPr lang="en-GB" sz="3600" dirty="0" smtClean="0"/>
              <a:t>Power Politics</a:t>
            </a:r>
          </a:p>
          <a:p>
            <a:r>
              <a:rPr lang="en-GB" sz="3600" dirty="0" smtClean="0"/>
              <a:t>Limitations of Food Security</a:t>
            </a:r>
          </a:p>
        </p:txBody>
      </p:sp>
    </p:spTree>
    <p:extLst>
      <p:ext uri="{BB962C8B-B14F-4D97-AF65-F5344CB8AC3E}">
        <p14:creationId xmlns:p14="http://schemas.microsoft.com/office/powerpoint/2010/main" val="361059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306793"/>
            <a:ext cx="4040188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Language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1268760"/>
            <a:ext cx="4040188" cy="4857403"/>
          </a:xfrm>
        </p:spPr>
        <p:txBody>
          <a:bodyPr/>
          <a:lstStyle/>
          <a:p>
            <a:r>
              <a:rPr lang="en-GB" dirty="0" smtClean="0"/>
              <a:t>Texts are negotiated in English, leaving many people out of the negotiations</a:t>
            </a:r>
          </a:p>
          <a:p>
            <a:r>
              <a:rPr lang="en-GB" dirty="0" smtClean="0"/>
              <a:t>Speaking social movement versus speaking UN </a:t>
            </a:r>
          </a:p>
          <a:p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4645025" y="306793"/>
            <a:ext cx="4041775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Scope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5025" y="1268760"/>
            <a:ext cx="4041775" cy="4857403"/>
          </a:xfrm>
        </p:spPr>
        <p:txBody>
          <a:bodyPr>
            <a:noAutofit/>
          </a:bodyPr>
          <a:lstStyle/>
          <a:p>
            <a:r>
              <a:rPr lang="en-GB" dirty="0" smtClean="0"/>
              <a:t>Tenure of natural resources security is complex and politically sensitive</a:t>
            </a:r>
          </a:p>
          <a:p>
            <a:r>
              <a:rPr lang="en-GB" dirty="0" smtClean="0"/>
              <a:t>Brings together many actors</a:t>
            </a:r>
          </a:p>
          <a:p>
            <a:pPr lvl="1"/>
            <a:r>
              <a:rPr lang="en-GB" sz="2400" dirty="0" smtClean="0"/>
              <a:t>Challenges communicating across sectors</a:t>
            </a:r>
          </a:p>
          <a:p>
            <a:pPr lvl="1"/>
            <a:r>
              <a:rPr lang="en-GB" sz="2400" dirty="0" smtClean="0"/>
              <a:t>Turf wars</a:t>
            </a:r>
          </a:p>
          <a:p>
            <a:pPr lvl="1"/>
            <a:r>
              <a:rPr lang="en-GB" sz="2400" dirty="0" smtClean="0"/>
              <a:t>Political v. Technical Process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 l="18461" t="25120" r="64592" b="37647"/>
          <a:stretch>
            <a:fillRect/>
          </a:stretch>
        </p:blipFill>
        <p:spPr bwMode="auto">
          <a:xfrm>
            <a:off x="479057" y="3869994"/>
            <a:ext cx="410445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123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306793"/>
            <a:ext cx="4040188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Coherence	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1268760"/>
            <a:ext cx="4040188" cy="485740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Operating under notion that cohesion is lacking</a:t>
            </a:r>
          </a:p>
          <a:p>
            <a:r>
              <a:rPr lang="en-GB" dirty="0" smtClean="0"/>
              <a:t>CFS has a mandate to enhance cohesion</a:t>
            </a:r>
          </a:p>
          <a:p>
            <a:r>
              <a:rPr lang="en-GB" dirty="0" smtClean="0"/>
              <a:t>Questions about AU Land Policy Initiative</a:t>
            </a:r>
          </a:p>
          <a:p>
            <a:r>
              <a:rPr lang="en-GB" dirty="0" smtClean="0"/>
              <a:t>Cohesion is also a highly political process: which policies need to be changed and which are to be upheld?</a:t>
            </a:r>
          </a:p>
          <a:p>
            <a:pPr lvl="1"/>
            <a:r>
              <a:rPr lang="en-GB" dirty="0" smtClean="0"/>
              <a:t>CSOs argue that the CFS policies are most legitimate because they are most inclusive</a:t>
            </a:r>
          </a:p>
          <a:p>
            <a:pPr lvl="1"/>
            <a:r>
              <a:rPr lang="en-GB" dirty="0" smtClean="0"/>
              <a:t>Contrast = G8’s New Alliance or PRAI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4645025" y="306793"/>
            <a:ext cx="4041775" cy="6397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Power Politics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5025" y="1268760"/>
            <a:ext cx="4041775" cy="4857403"/>
          </a:xfrm>
        </p:spPr>
        <p:txBody>
          <a:bodyPr/>
          <a:lstStyle/>
          <a:p>
            <a:r>
              <a:rPr lang="en-GB" dirty="0" smtClean="0"/>
              <a:t>Increased interest by financial actors (land grab, speculation, commodities trading)</a:t>
            </a:r>
          </a:p>
          <a:p>
            <a:pPr lvl="1"/>
            <a:r>
              <a:rPr lang="en-GB" dirty="0" smtClean="0"/>
              <a:t>Rio +20 – Green Economy</a:t>
            </a:r>
          </a:p>
          <a:p>
            <a:r>
              <a:rPr lang="en-GB" dirty="0" smtClean="0"/>
              <a:t>Land is on the G8 Agenda: transparency</a:t>
            </a:r>
          </a:p>
          <a:p>
            <a:r>
              <a:rPr lang="en-GB" dirty="0" smtClean="0"/>
              <a:t>Shifting geopolitics (BRICS)</a:t>
            </a:r>
          </a:p>
          <a:p>
            <a:r>
              <a:rPr lang="en-GB" dirty="0" smtClean="0"/>
              <a:t>G8/G20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07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mtClean="0"/>
              <a:t>What Now?</a:t>
            </a:r>
            <a:endParaRPr lang="en-GB" dirty="0"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r>
              <a:rPr lang="en-GB" sz="2400" dirty="0" smtClean="0"/>
              <a:t>Implementation </a:t>
            </a:r>
            <a:r>
              <a:rPr lang="en-GB" sz="2400" dirty="0"/>
              <a:t>has been encouraged by the G20, Rio+20, the Francophone </a:t>
            </a:r>
            <a:r>
              <a:rPr lang="en-GB" sz="2400" dirty="0" smtClean="0"/>
              <a:t>Assembly of Parliamentarians and </a:t>
            </a:r>
            <a:r>
              <a:rPr lang="en-GB" sz="2400" dirty="0"/>
              <a:t>the UN General Assembly</a:t>
            </a:r>
          </a:p>
          <a:p>
            <a:r>
              <a:rPr lang="en-GB" sz="2400" dirty="0"/>
              <a:t>FAO has made the VGGTs a priority</a:t>
            </a:r>
          </a:p>
          <a:p>
            <a:r>
              <a:rPr lang="en-GB" sz="2400" dirty="0" smtClean="0"/>
              <a:t>As </a:t>
            </a:r>
            <a:r>
              <a:rPr lang="en-GB" sz="2400" dirty="0"/>
              <a:t>of February 2013, the FAO </a:t>
            </a:r>
            <a:r>
              <a:rPr lang="en-GB" sz="2400" dirty="0" smtClean="0"/>
              <a:t>had </a:t>
            </a:r>
            <a:r>
              <a:rPr lang="en-GB" sz="2400" dirty="0"/>
              <a:t>supported </a:t>
            </a:r>
            <a:r>
              <a:rPr lang="en-GB" sz="2400" dirty="0" smtClean="0"/>
              <a:t>10 </a:t>
            </a:r>
            <a:r>
              <a:rPr lang="en-GB" sz="2400" dirty="0"/>
              <a:t>awareness raising workshops, </a:t>
            </a:r>
            <a:r>
              <a:rPr lang="en-GB" sz="2400" dirty="0" smtClean="0"/>
              <a:t>17 </a:t>
            </a:r>
            <a:r>
              <a:rPr lang="en-GB" sz="2400" dirty="0"/>
              <a:t>country-level workshops had been requested </a:t>
            </a:r>
            <a:r>
              <a:rPr lang="en-GB" sz="2400" dirty="0" smtClean="0"/>
              <a:t>and 53 briefings </a:t>
            </a:r>
            <a:r>
              <a:rPr lang="en-GB" sz="2400" dirty="0"/>
              <a:t>in </a:t>
            </a:r>
            <a:r>
              <a:rPr lang="en-GB" sz="2400" dirty="0" smtClean="0"/>
              <a:t>33 </a:t>
            </a:r>
            <a:r>
              <a:rPr lang="en-GB" sz="2400" dirty="0"/>
              <a:t>countries had been completed </a:t>
            </a:r>
            <a:endParaRPr lang="en-GB" sz="2400" dirty="0" smtClean="0"/>
          </a:p>
          <a:p>
            <a:r>
              <a:rPr lang="en-GB" sz="2400" dirty="0" smtClean="0"/>
              <a:t>Country requests received from Myanmar, Namibia, Philippines, Sierra Leone, Zambia, South Sudan</a:t>
            </a:r>
            <a:endParaRPr lang="en-GB" sz="2400" dirty="0"/>
          </a:p>
          <a:p>
            <a:r>
              <a:rPr lang="en-GB" sz="2400" dirty="0" smtClean="0"/>
              <a:t>Capacity development tools: technical guides (e.g., gender, indigenous peoples), and e-learning programme</a:t>
            </a:r>
          </a:p>
        </p:txBody>
      </p:sp>
    </p:spTree>
    <p:extLst>
      <p:ext uri="{BB962C8B-B14F-4D97-AF65-F5344CB8AC3E}">
        <p14:creationId xmlns:p14="http://schemas.microsoft.com/office/powerpoint/2010/main" val="388473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dirty="0" smtClean="0"/>
              <a:t>What Now: CSOs</a:t>
            </a:r>
            <a:endParaRPr lang="en-GB" dirty="0"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 smtClean="0"/>
              <a:t>Land </a:t>
            </a:r>
            <a:r>
              <a:rPr lang="en-GB" sz="2400" dirty="0"/>
              <a:t>Tenure Working Paper: Monitoring the VGGTs: A civil society perspective (FIAN International 2012)</a:t>
            </a:r>
          </a:p>
          <a:p>
            <a:r>
              <a:rPr lang="en-GB" sz="2400" dirty="0" smtClean="0"/>
              <a:t>IPC</a:t>
            </a:r>
            <a:r>
              <a:rPr lang="en-GB" sz="2400" dirty="0"/>
              <a:t>+ Working Group on Land and Territory on the Tenure Guidelines met </a:t>
            </a:r>
            <a:r>
              <a:rPr lang="en-GB" sz="2400" dirty="0" smtClean="0"/>
              <a:t>in </a:t>
            </a:r>
            <a:r>
              <a:rPr lang="en-GB" sz="2400" dirty="0"/>
              <a:t>early </a:t>
            </a:r>
            <a:r>
              <a:rPr lang="en-GB" sz="2400" dirty="0" smtClean="0"/>
              <a:t>February </a:t>
            </a:r>
            <a:endParaRPr lang="en-GB" sz="2400" dirty="0"/>
          </a:p>
          <a:p>
            <a:r>
              <a:rPr lang="en-GB" sz="2400" dirty="0"/>
              <a:t>WG has developed a proposal for a set of materials and activities on the Tenure Guidelines to be developed by social movements and CSOs for their own members</a:t>
            </a:r>
          </a:p>
          <a:p>
            <a:r>
              <a:rPr lang="en-GB" sz="2400" dirty="0"/>
              <a:t>These activities include: elaborate a Capacity Building Manual; carry out capacity building workshops; develop </a:t>
            </a:r>
            <a:r>
              <a:rPr lang="en-GB" sz="2400" dirty="0" err="1"/>
              <a:t>audiovisual</a:t>
            </a:r>
            <a:r>
              <a:rPr lang="en-GB" sz="2400" dirty="0"/>
              <a:t> materials; and set up a common website for social movements’ platforms to share information on how the Guidelines are used in their struggles for access to </a:t>
            </a:r>
            <a:r>
              <a:rPr lang="en-GB" sz="2400" dirty="0" smtClean="0"/>
              <a:t>resources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6229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9657</TotalTime>
  <Words>2716</Words>
  <Application>Microsoft Office PowerPoint</Application>
  <PresentationFormat>On-screen Show (4:3)</PresentationFormat>
  <Paragraphs>408</Paragraphs>
  <Slides>43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Tema de Office</vt:lpstr>
      <vt:lpstr> Voluntary Guidelines on the Responsible Governance of Tenure of Land, Fisheries and Forests in the Context of National Food Security (VGGT):   A Case Study in the effectiveness of the Reformed Committee on World Food Security  </vt:lpstr>
      <vt:lpstr>Structure of the Presentation </vt:lpstr>
      <vt:lpstr>PART 1-  Setting the Scene</vt:lpstr>
      <vt:lpstr>Catalyst for Change</vt:lpstr>
      <vt:lpstr>Committee on World Food Security</vt:lpstr>
      <vt:lpstr>Vision of the CFS</vt:lpstr>
      <vt:lpstr>Key Issues Addressed by the CFS</vt:lpstr>
      <vt:lpstr>Civil Society Mechanism</vt:lpstr>
      <vt:lpstr>PowerPoint Presentation</vt:lpstr>
      <vt:lpstr>CSM Working Groups</vt:lpstr>
      <vt:lpstr>PART 2-  Participant Observation</vt:lpstr>
      <vt:lpstr>Aims of this Section</vt:lpstr>
      <vt:lpstr>“The Field”</vt:lpstr>
      <vt:lpstr>Benefits of Participant Observation/Solidarity Research</vt:lpstr>
      <vt:lpstr>Doing Participant Observation </vt:lpstr>
      <vt:lpstr>PowerPoint Presentation</vt:lpstr>
      <vt:lpstr>Key Challenges</vt:lpstr>
      <vt:lpstr>Key Challenges cont.</vt:lpstr>
      <vt:lpstr>PART 3-  Voluntary Guidelines on the Responsible Governance of Tenure</vt:lpstr>
      <vt:lpstr>What are the VGGTs</vt:lpstr>
      <vt:lpstr> What they are not</vt:lpstr>
      <vt:lpstr>Negotiation the Guidelines</vt:lpstr>
      <vt:lpstr>Guiding Principles</vt:lpstr>
      <vt:lpstr>What do the VGGTs cover?</vt:lpstr>
      <vt:lpstr>Assessment of the VGGTs</vt:lpstr>
      <vt:lpstr>Assessment of the VGGTs</vt:lpstr>
      <vt:lpstr>PowerPoint Presentation</vt:lpstr>
      <vt:lpstr>Policies Against Hunger 2013</vt:lpstr>
      <vt:lpstr>Policies Against Hunger 2013</vt:lpstr>
      <vt:lpstr>Now what? </vt:lpstr>
      <vt:lpstr>Thank You</vt:lpstr>
      <vt:lpstr>Key Issues Remaining </vt:lpstr>
      <vt:lpstr>PowerPoint Presentation</vt:lpstr>
      <vt:lpstr>CSO engagement: Effective Strategies</vt:lpstr>
      <vt:lpstr>PowerPoint Presentation</vt:lpstr>
      <vt:lpstr>PowerPoint Presentation</vt:lpstr>
      <vt:lpstr>PowerPoint Presentation</vt:lpstr>
      <vt:lpstr>PowerPoint Presentation</vt:lpstr>
      <vt:lpstr>Challenges: CSO Participation</vt:lpstr>
      <vt:lpstr>PowerPoint Presentation</vt:lpstr>
      <vt:lpstr>PowerPoint Presentation</vt:lpstr>
      <vt:lpstr>What Now?</vt:lpstr>
      <vt:lpstr>What Now: CSOs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Committee on World Food Security: Reflections on global food security governance in the wake of the 2007-2008 food price spikes</dc:title>
  <dc:creator>Jess</dc:creator>
  <cp:lastModifiedBy>Jessica Duncan</cp:lastModifiedBy>
  <cp:revision>102</cp:revision>
  <dcterms:created xsi:type="dcterms:W3CDTF">2011-02-28T13:27:00Z</dcterms:created>
  <dcterms:modified xsi:type="dcterms:W3CDTF">2013-06-17T19:04:07Z</dcterms:modified>
</cp:coreProperties>
</file>